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62" r:id="rId4"/>
    <p:sldId id="263" r:id="rId5"/>
    <p:sldId id="259" r:id="rId6"/>
    <p:sldId id="260" r:id="rId7"/>
    <p:sldId id="264" r:id="rId8"/>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3F0"/>
    <a:srgbClr val="FEF9F4"/>
    <a:srgbClr val="F3FDFF"/>
    <a:srgbClr val="DEF9FE"/>
    <a:srgbClr val="E8FEEB"/>
    <a:srgbClr val="CBFDE5"/>
    <a:srgbClr val="ABFBD5"/>
    <a:srgbClr val="A3FBD1"/>
    <a:srgbClr val="DAFEDE"/>
    <a:srgbClr val="E6FEF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9" autoAdjust="0"/>
    <p:restoredTop sz="99539" autoAdjust="0"/>
  </p:normalViewPr>
  <p:slideViewPr>
    <p:cSldViewPr>
      <p:cViewPr>
        <p:scale>
          <a:sx n="100" d="100"/>
          <a:sy n="100" d="100"/>
        </p:scale>
        <p:origin x="-1392" y="1002"/>
      </p:cViewPr>
      <p:guideLst>
        <p:guide orient="horz" pos="312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9FEB8-3E94-4E36-9973-BBC87863C75F}" type="datetimeFigureOut">
              <a:rPr lang="ru-RU" smtClean="0"/>
              <a:pPr/>
              <a:t>16.11.2011</a:t>
            </a:fld>
            <a:endParaRPr lang="ru-RU"/>
          </a:p>
        </p:txBody>
      </p:sp>
      <p:sp>
        <p:nvSpPr>
          <p:cNvPr id="4" name="Образ слайда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42658-FD90-43E3-9395-CF03EB23CBAB}" type="slidenum">
              <a:rPr lang="ru-RU" smtClean="0"/>
              <a:pPr/>
              <a:t>‹#›</a:t>
            </a:fld>
            <a:endParaRPr lang="ru-RU"/>
          </a:p>
        </p:txBody>
      </p:sp>
    </p:spTree>
    <p:extLst>
      <p:ext uri="{BB962C8B-B14F-4D97-AF65-F5344CB8AC3E}">
        <p14:creationId xmlns="" xmlns:p14="http://schemas.microsoft.com/office/powerpoint/2010/main" val="214141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7283"/>
            <a:ext cx="5829300" cy="212336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7182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304550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529697"/>
            <a:ext cx="1157288" cy="112680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6" y="529697"/>
            <a:ext cx="3357563" cy="112680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382015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351038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6365522"/>
            <a:ext cx="5829300" cy="196744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147697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189806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15750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334577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167143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1" y="394406"/>
            <a:ext cx="2256235" cy="167851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41612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934201"/>
            <a:ext cx="4114800" cy="81862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984081-4A76-4EF1-9FE6-05580967206A}" type="datetimeFigureOut">
              <a:rPr lang="ru-RU" smtClean="0"/>
              <a:pPr/>
              <a:t>16.11.2011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6831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33984081-4A76-4EF1-9FE6-05580967206A}" type="datetimeFigureOut">
              <a:rPr lang="ru-RU" smtClean="0"/>
              <a:pPr/>
              <a:t>16.11.2011</a:t>
            </a:fld>
            <a:endParaRPr lang="ru-RU"/>
          </a:p>
        </p:txBody>
      </p:sp>
      <p:sp>
        <p:nvSpPr>
          <p:cNvPr id="5" name="Нижний колонтитул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2BCD74DB-129B-4F6A-A2B9-4B0CF9494268}" type="slidenum">
              <a:rPr lang="ru-RU" smtClean="0"/>
              <a:pPr/>
              <a:t>‹#›</a:t>
            </a:fld>
            <a:endParaRPr lang="ru-RU"/>
          </a:p>
        </p:txBody>
      </p:sp>
    </p:spTree>
    <p:extLst>
      <p:ext uri="{BB962C8B-B14F-4D97-AF65-F5344CB8AC3E}">
        <p14:creationId xmlns="" xmlns:p14="http://schemas.microsoft.com/office/powerpoint/2010/main" val="2033667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4326" y="1519908"/>
            <a:ext cx="3494803" cy="338554"/>
          </a:xfrm>
          <a:prstGeom prst="rect">
            <a:avLst/>
          </a:prstGeom>
          <a:noFill/>
        </p:spPr>
        <p:txBody>
          <a:bodyPr wrap="none" rtlCol="0">
            <a:spAutoFit/>
          </a:bodyPr>
          <a:lstStyle/>
          <a:p>
            <a:r>
              <a:rPr lang="ru-RU" sz="1600" b="1" dirty="0" smtClean="0">
                <a:solidFill>
                  <a:srgbClr val="C00000"/>
                </a:solidFill>
                <a:latin typeface="Times New Roman" pitchFamily="18" charset="0"/>
                <a:cs typeface="Times New Roman" pitchFamily="18" charset="0"/>
              </a:rPr>
              <a:t>Новой России – здоровое поколение</a:t>
            </a:r>
            <a:endParaRPr lang="ru-RU" sz="1600" b="1" dirty="0">
              <a:solidFill>
                <a:srgbClr val="C00000"/>
              </a:solidFill>
              <a:latin typeface="Times New Roman" pitchFamily="18" charset="0"/>
              <a:cs typeface="Times New Roman" pitchFamily="18" charset="0"/>
            </a:endParaRPr>
          </a:p>
        </p:txBody>
      </p:sp>
      <p:graphicFrame>
        <p:nvGraphicFramePr>
          <p:cNvPr id="20" name="Таблица 19"/>
          <p:cNvGraphicFramePr>
            <a:graphicFrameLocks noGrp="1"/>
          </p:cNvGraphicFramePr>
          <p:nvPr>
            <p:extLst>
              <p:ext uri="{D42A27DB-BD31-4B8C-83A1-F6EECF244321}">
                <p14:modId xmlns="" xmlns:p14="http://schemas.microsoft.com/office/powerpoint/2010/main" val="3026592068"/>
              </p:ext>
            </p:extLst>
          </p:nvPr>
        </p:nvGraphicFramePr>
        <p:xfrm>
          <a:off x="4694028" y="3038635"/>
          <a:ext cx="2005980" cy="6480720"/>
        </p:xfrm>
        <a:graphic>
          <a:graphicData uri="http://schemas.openxmlformats.org/drawingml/2006/table">
            <a:tbl>
              <a:tblPr firstRow="1" firstCol="1" bandRow="1">
                <a:tableStyleId>{5C22544A-7EE6-4342-B048-85BDC9FD1C3A}</a:tableStyleId>
              </a:tblPr>
              <a:tblGrid>
                <a:gridCol w="680740"/>
                <a:gridCol w="1325240"/>
              </a:tblGrid>
              <a:tr h="662105">
                <a:tc gridSpan="2">
                  <a:txBody>
                    <a:bodyPr/>
                    <a:lstStyle/>
                    <a:p>
                      <a:pPr algn="ctr">
                        <a:lnSpc>
                          <a:spcPct val="115000"/>
                        </a:lnSpc>
                        <a:spcAft>
                          <a:spcPts val="0"/>
                        </a:spcAft>
                      </a:pPr>
                      <a:r>
                        <a:rPr lang="ru-RU" sz="1400" dirty="0">
                          <a:solidFill>
                            <a:srgbClr val="C00000"/>
                          </a:solidFill>
                          <a:effectLst/>
                        </a:rPr>
                        <a:t>В номере:</a:t>
                      </a:r>
                      <a:endParaRPr lang="ru-RU" sz="1400" dirty="0">
                        <a:solidFill>
                          <a:srgbClr val="C00000"/>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solidFill>
                      <a:srgbClr val="CBFDE5"/>
                    </a:solidFill>
                  </a:tcPr>
                </a:tc>
                <a:tc hMerge="1">
                  <a:txBody>
                    <a:bodyPr/>
                    <a:lstStyle/>
                    <a:p>
                      <a:endParaRPr lang="ru-RU"/>
                    </a:p>
                  </a:txBody>
                  <a:tcPr/>
                </a:tc>
              </a:tr>
              <a:tr h="1438463">
                <a:tc>
                  <a:txBody>
                    <a:bodyPr/>
                    <a:lstStyle/>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DE5"/>
                    </a:solidFill>
                  </a:tcPr>
                </a:tc>
                <a:tc>
                  <a:txBody>
                    <a:bodyPr/>
                    <a:lstStyle/>
                    <a:p>
                      <a:pPr>
                        <a:lnSpc>
                          <a:spcPct val="115000"/>
                        </a:lnSpc>
                        <a:spcAft>
                          <a:spcPts val="0"/>
                        </a:spcAft>
                      </a:pPr>
                      <a:endParaRPr lang="ru-RU" sz="1100" dirty="0" smtClean="0">
                        <a:effectLst/>
                      </a:endParaRPr>
                    </a:p>
                    <a:p>
                      <a:pPr>
                        <a:lnSpc>
                          <a:spcPct val="115000"/>
                        </a:lnSpc>
                        <a:spcAft>
                          <a:spcPts val="0"/>
                        </a:spcAft>
                      </a:pPr>
                      <a:r>
                        <a:rPr lang="ru-RU" sz="1100" dirty="0" smtClean="0">
                          <a:effectLst/>
                        </a:rPr>
                        <a:t>Новой России – здоровое поколение</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EEB"/>
                    </a:solidFill>
                  </a:tcPr>
                </a:tc>
              </a:tr>
              <a:tr h="954804">
                <a:tc>
                  <a:txBody>
                    <a:bodyPr/>
                    <a:lstStyle/>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DE5"/>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100" dirty="0" smtClean="0">
                          <a:effectLst/>
                        </a:rPr>
                        <a:t>Разговор о главном</a:t>
                      </a:r>
                      <a:endParaRPr lang="ru-RU" sz="1100" dirty="0" smtClean="0">
                        <a:effectLst/>
                        <a:latin typeface="+mn-lt"/>
                        <a:ea typeface="Calibri"/>
                        <a:cs typeface="Times New Roman"/>
                      </a:endParaRPr>
                    </a:p>
                    <a:p>
                      <a:pPr>
                        <a:lnSpc>
                          <a:spcPct val="115000"/>
                        </a:lnSpc>
                        <a:spcAft>
                          <a:spcPts val="0"/>
                        </a:spcAft>
                      </a:pPr>
                      <a:endParaRPr lang="ru-RU" sz="1100" dirty="0" smtClean="0">
                        <a:effectLst/>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EEB"/>
                    </a:solidFill>
                  </a:tcPr>
                </a:tc>
              </a:tr>
              <a:tr h="859324">
                <a:tc>
                  <a:txBody>
                    <a:bodyPr/>
                    <a:lstStyle/>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DE5"/>
                    </a:solidFill>
                  </a:tcPr>
                </a:tc>
                <a:tc>
                  <a:txBody>
                    <a:bodyPr/>
                    <a:lstStyle/>
                    <a:p>
                      <a:r>
                        <a:rPr lang="ru-RU" sz="1100" dirty="0" smtClean="0"/>
                        <a:t>Мудрые мысли одной строкой</a:t>
                      </a:r>
                      <a:endParaRPr lang="ru-RU" sz="1100" dirty="0"/>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EEB"/>
                    </a:solidFill>
                  </a:tcPr>
                </a:tc>
              </a:tr>
              <a:tr h="1098024">
                <a:tc>
                  <a:txBody>
                    <a:bodyPr/>
                    <a:lstStyle/>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DE5"/>
                    </a:solidFill>
                  </a:tcPr>
                </a:tc>
                <a:tc>
                  <a:txBody>
                    <a:bodyPr/>
                    <a:lstStyle/>
                    <a:p>
                      <a:pPr>
                        <a:lnSpc>
                          <a:spcPct val="115000"/>
                        </a:lnSpc>
                        <a:spcAft>
                          <a:spcPts val="0"/>
                        </a:spcAft>
                      </a:pPr>
                      <a:endParaRPr lang="ru-RU" sz="1100" dirty="0" smtClean="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ru-RU" sz="1100" dirty="0" smtClean="0">
                          <a:effectLst/>
                        </a:rPr>
                        <a:t>Будущее, в котором я хочу жить</a:t>
                      </a:r>
                      <a:endParaRPr lang="ru-RU" sz="1100" dirty="0" smtClean="0">
                        <a:effectLst/>
                        <a:latin typeface="+mn-lt"/>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EEB"/>
                    </a:solidFill>
                  </a:tcPr>
                </a:tc>
              </a:tr>
              <a:tr h="716103">
                <a:tc>
                  <a:txBody>
                    <a:bodyPr/>
                    <a:lstStyle/>
                    <a:p>
                      <a:pPr>
                        <a:lnSpc>
                          <a:spcPct val="115000"/>
                        </a:lnSpc>
                        <a:spcAft>
                          <a:spcPts val="0"/>
                        </a:spcAft>
                      </a:pPr>
                      <a:endParaRPr lang="ru-RU"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FDE5"/>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100" dirty="0" smtClean="0">
                          <a:effectLst/>
                        </a:rPr>
                        <a:t>Кто с нами?</a:t>
                      </a:r>
                      <a:endParaRPr lang="ru-RU" sz="1100" dirty="0" smtClean="0">
                        <a:effectLst/>
                        <a:latin typeface="+mn-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ru-RU" sz="1100" dirty="0" smtClean="0">
                        <a:effectLst/>
                        <a:latin typeface="+mn-lt"/>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FEEB"/>
                    </a:solidFill>
                  </a:tcPr>
                </a:tc>
              </a:tr>
              <a:tr h="751897">
                <a:tc>
                  <a:txBody>
                    <a:bodyPr/>
                    <a:lstStyle/>
                    <a:p>
                      <a:pPr>
                        <a:lnSpc>
                          <a:spcPct val="115000"/>
                        </a:lnSpc>
                        <a:spcAft>
                          <a:spcPts val="0"/>
                        </a:spcAft>
                      </a:pPr>
                      <a:r>
                        <a:rPr lang="ru-RU" sz="1100" dirty="0">
                          <a:effectLst/>
                        </a:rPr>
                        <a:t> </a:t>
                      </a:r>
                      <a:endParaRPr lang="ru-RU" sz="11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rgbClr val="CBFDE5"/>
                    </a:solidFill>
                  </a:tcPr>
                </a:tc>
                <a:tc>
                  <a:txBody>
                    <a:bodyPr/>
                    <a:lstStyle/>
                    <a:p>
                      <a:pPr>
                        <a:lnSpc>
                          <a:spcPct val="115000"/>
                        </a:lnSpc>
                        <a:spcAft>
                          <a:spcPts val="0"/>
                        </a:spcAft>
                      </a:pPr>
                      <a:r>
                        <a:rPr lang="ru-RU" sz="1100" dirty="0" smtClean="0">
                          <a:effectLst/>
                        </a:rPr>
                        <a:t>Устами молодежи</a:t>
                      </a:r>
                    </a:p>
                    <a:p>
                      <a:pPr marL="0" marR="0" indent="0" algn="l" defTabSz="914400" rtl="0" eaLnBrk="1" fontAlgn="auto" latinLnBrk="0" hangingPunct="1">
                        <a:lnSpc>
                          <a:spcPct val="115000"/>
                        </a:lnSpc>
                        <a:spcBef>
                          <a:spcPts val="0"/>
                        </a:spcBef>
                        <a:spcAft>
                          <a:spcPts val="0"/>
                        </a:spcAft>
                        <a:buClrTx/>
                        <a:buSzTx/>
                        <a:buFontTx/>
                        <a:buNone/>
                        <a:tabLst/>
                        <a:defRPr/>
                      </a:pPr>
                      <a:r>
                        <a:rPr lang="ru-RU" sz="1100" dirty="0" smtClean="0">
                          <a:effectLst/>
                        </a:rPr>
                        <a:t> </a:t>
                      </a:r>
                      <a:endParaRPr lang="ru-RU" sz="1100" dirty="0" smtClean="0">
                        <a:effectLst/>
                        <a:latin typeface="+mn-lt"/>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rgbClr val="E8FEEB"/>
                    </a:solidFill>
                  </a:tcPr>
                </a:tc>
              </a:tr>
            </a:tbl>
          </a:graphicData>
        </a:graphic>
      </p:graphicFrame>
      <p:sp>
        <p:nvSpPr>
          <p:cNvPr id="21" name="Rectangle 1"/>
          <p:cNvSpPr>
            <a:spLocks noChangeArrowheads="1"/>
          </p:cNvSpPr>
          <p:nvPr/>
        </p:nvSpPr>
        <p:spPr bwMode="auto">
          <a:xfrm>
            <a:off x="342900" y="5002213"/>
            <a:ext cx="685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342900" y="136884"/>
            <a:ext cx="6192688" cy="986832"/>
          </a:xfrm>
          <a:prstGeom prst="rect">
            <a:avLst/>
          </a:prstGeom>
          <a:solidFill>
            <a:srgbClr val="CBFDE5"/>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15"/>
          <p:cNvGrpSpPr/>
          <p:nvPr/>
        </p:nvGrpSpPr>
        <p:grpSpPr>
          <a:xfrm>
            <a:off x="1288066" y="-156389"/>
            <a:ext cx="4229535" cy="1107996"/>
            <a:chOff x="736383" y="100356"/>
            <a:chExt cx="4229535" cy="1107996"/>
          </a:xfrm>
        </p:grpSpPr>
        <p:sp>
          <p:nvSpPr>
            <p:cNvPr id="10" name="TextBox 9"/>
            <p:cNvSpPr txBox="1"/>
            <p:nvPr/>
          </p:nvSpPr>
          <p:spPr>
            <a:xfrm>
              <a:off x="736383" y="192689"/>
              <a:ext cx="4153701" cy="923330"/>
            </a:xfrm>
            <a:prstGeom prst="rect">
              <a:avLst/>
            </a:prstGeom>
            <a:noFill/>
          </p:spPr>
          <p:txBody>
            <a:bodyPr wrap="none" rtlCol="0">
              <a:spAutoFit/>
            </a:bodyPr>
            <a:lstStyle/>
            <a:p>
              <a:r>
                <a:rPr lang="ru-RU" sz="5400" i="1" dirty="0" smtClean="0">
                  <a:solidFill>
                    <a:schemeClr val="accent2">
                      <a:lumMod val="40000"/>
                      <a:lumOff val="60000"/>
                    </a:schemeClr>
                  </a:solidFill>
                  <a:latin typeface="Haettenschweiler" pitchFamily="34" charset="0"/>
                </a:rPr>
                <a:t>ШКОЛЬНЫЕ  ВЕСТИ</a:t>
              </a:r>
              <a:endParaRPr lang="ru-RU" sz="5400" i="1" dirty="0">
                <a:solidFill>
                  <a:schemeClr val="accent2">
                    <a:lumMod val="40000"/>
                    <a:lumOff val="60000"/>
                  </a:schemeClr>
                </a:solidFill>
                <a:latin typeface="Haettenschweiler" pitchFamily="34" charset="0"/>
              </a:endParaRPr>
            </a:p>
          </p:txBody>
        </p:sp>
        <p:sp>
          <p:nvSpPr>
            <p:cNvPr id="11" name="TextBox 10"/>
            <p:cNvSpPr txBox="1"/>
            <p:nvPr/>
          </p:nvSpPr>
          <p:spPr>
            <a:xfrm>
              <a:off x="757715" y="100356"/>
              <a:ext cx="4208203" cy="1107996"/>
            </a:xfrm>
            <a:prstGeom prst="rect">
              <a:avLst/>
            </a:prstGeom>
            <a:noFill/>
          </p:spPr>
          <p:txBody>
            <a:bodyPr wrap="none" rtlCol="0">
              <a:spAutoFit/>
            </a:bodyPr>
            <a:lstStyle/>
            <a:p>
              <a:r>
                <a:rPr lang="ru-RU" sz="5400" i="1" dirty="0" smtClean="0">
                  <a:solidFill>
                    <a:srgbClr val="C00000"/>
                  </a:solidFill>
                  <a:latin typeface="Haettenschweiler" pitchFamily="34" charset="0"/>
                </a:rPr>
                <a:t>ШКОЛЬНЫЕ</a:t>
              </a:r>
              <a:r>
                <a:rPr lang="ru-RU" sz="6600" i="1" dirty="0" smtClean="0">
                  <a:solidFill>
                    <a:srgbClr val="C00000"/>
                  </a:solidFill>
                  <a:latin typeface="Haettenschweiler" pitchFamily="34" charset="0"/>
                </a:rPr>
                <a:t>  </a:t>
              </a:r>
              <a:r>
                <a:rPr lang="ru-RU" sz="5400" i="1" dirty="0" smtClean="0">
                  <a:solidFill>
                    <a:srgbClr val="C00000"/>
                  </a:solidFill>
                  <a:latin typeface="Haettenschweiler" pitchFamily="34" charset="0"/>
                </a:rPr>
                <a:t>ВЕСТИ</a:t>
              </a:r>
              <a:endParaRPr lang="ru-RU" sz="5400" i="1" dirty="0">
                <a:solidFill>
                  <a:srgbClr val="C00000"/>
                </a:solidFill>
                <a:latin typeface="Haettenschweiler" pitchFamily="34" charset="0"/>
              </a:endParaRPr>
            </a:p>
          </p:txBody>
        </p:sp>
      </p:grpSp>
      <p:sp>
        <p:nvSpPr>
          <p:cNvPr id="13" name="TextBox 12"/>
          <p:cNvSpPr txBox="1"/>
          <p:nvPr/>
        </p:nvSpPr>
        <p:spPr>
          <a:xfrm>
            <a:off x="1582537" y="754384"/>
            <a:ext cx="3564758" cy="369332"/>
          </a:xfrm>
          <a:prstGeom prst="rect">
            <a:avLst/>
          </a:prstGeom>
          <a:noFill/>
        </p:spPr>
        <p:txBody>
          <a:bodyPr wrap="none" rtlCol="0">
            <a:spAutoFit/>
          </a:bodyPr>
          <a:lstStyle/>
          <a:p>
            <a:r>
              <a:rPr lang="ru-RU" i="1" dirty="0" smtClean="0"/>
              <a:t>МБОУ  СОШ  х. Верхнеподпольный</a:t>
            </a:r>
            <a:endParaRPr lang="ru-RU" i="1" dirty="0"/>
          </a:p>
        </p:txBody>
      </p:sp>
      <p:sp>
        <p:nvSpPr>
          <p:cNvPr id="24" name="Прямоугольник 23"/>
          <p:cNvSpPr/>
          <p:nvPr/>
        </p:nvSpPr>
        <p:spPr>
          <a:xfrm>
            <a:off x="1827829" y="1273122"/>
            <a:ext cx="2037161" cy="246786"/>
          </a:xfrm>
          <a:prstGeom prst="rect">
            <a:avLst/>
          </a:prstGeom>
        </p:spPr>
        <p:txBody>
          <a:bodyPr wrap="none">
            <a:spAutoFit/>
          </a:bodyPr>
          <a:lstStyle/>
          <a:p>
            <a:r>
              <a:rPr lang="en-US" sz="1200" dirty="0" smtClean="0"/>
              <a:t>http://shckola-vpssh.narod.ru</a:t>
            </a:r>
            <a:endParaRPr lang="ru-RU" sz="1200" dirty="0"/>
          </a:p>
        </p:txBody>
      </p:sp>
      <p:sp>
        <p:nvSpPr>
          <p:cNvPr id="12" name="TextBox 11"/>
          <p:cNvSpPr txBox="1"/>
          <p:nvPr/>
        </p:nvSpPr>
        <p:spPr>
          <a:xfrm>
            <a:off x="1844824" y="1784648"/>
            <a:ext cx="2123466" cy="1015663"/>
          </a:xfrm>
          <a:prstGeom prst="rect">
            <a:avLst/>
          </a:prstGeom>
          <a:noFill/>
        </p:spPr>
        <p:txBody>
          <a:bodyPr wrap="none" rtlCol="0">
            <a:spAutoFit/>
          </a:bodyPr>
          <a:lstStyle/>
          <a:p>
            <a:r>
              <a:rPr lang="ru-RU" sz="1200" i="1" dirty="0" smtClean="0">
                <a:solidFill>
                  <a:srgbClr val="C00000"/>
                </a:solidFill>
                <a:latin typeface="Times New Roman" pitchFamily="18" charset="0"/>
                <a:cs typeface="Times New Roman" pitchFamily="18" charset="0"/>
              </a:rPr>
              <a:t>Два мира есть у человека:</a:t>
            </a:r>
          </a:p>
          <a:p>
            <a:r>
              <a:rPr lang="ru-RU" sz="1200" i="1" dirty="0" smtClean="0">
                <a:solidFill>
                  <a:srgbClr val="C00000"/>
                </a:solidFill>
                <a:latin typeface="Times New Roman" pitchFamily="18" charset="0"/>
                <a:cs typeface="Times New Roman" pitchFamily="18" charset="0"/>
              </a:rPr>
              <a:t>Один, который нас творит,</a:t>
            </a:r>
          </a:p>
          <a:p>
            <a:r>
              <a:rPr lang="ru-RU" sz="1200" i="1" dirty="0" smtClean="0">
                <a:solidFill>
                  <a:srgbClr val="C00000"/>
                </a:solidFill>
                <a:latin typeface="Times New Roman" pitchFamily="18" charset="0"/>
                <a:cs typeface="Times New Roman" pitchFamily="18" charset="0"/>
              </a:rPr>
              <a:t>Другой, который мы от века</a:t>
            </a:r>
          </a:p>
          <a:p>
            <a:r>
              <a:rPr lang="ru-RU" sz="1200" i="1" dirty="0" smtClean="0">
                <a:solidFill>
                  <a:srgbClr val="C00000"/>
                </a:solidFill>
                <a:latin typeface="Times New Roman" pitchFamily="18" charset="0"/>
                <a:cs typeface="Times New Roman" pitchFamily="18" charset="0"/>
              </a:rPr>
              <a:t>Творим по мере наших сил.</a:t>
            </a:r>
            <a:endParaRPr lang="ru-RU" sz="1200" i="1" dirty="0">
              <a:solidFill>
                <a:srgbClr val="C00000"/>
              </a:solidFill>
              <a:latin typeface="Times New Roman" pitchFamily="18" charset="0"/>
              <a:cs typeface="Times New Roman" pitchFamily="18" charset="0"/>
            </a:endParaRPr>
          </a:p>
          <a:p>
            <a:r>
              <a:rPr lang="ru-RU" sz="1200" i="1" dirty="0" smtClean="0">
                <a:solidFill>
                  <a:srgbClr val="C00000"/>
                </a:solidFill>
                <a:latin typeface="Times New Roman" pitchFamily="18" charset="0"/>
                <a:cs typeface="Times New Roman" pitchFamily="18" charset="0"/>
              </a:rPr>
              <a:t>                          Н. Заболоцкий</a:t>
            </a:r>
            <a:endParaRPr lang="ru-RU" sz="1200" i="1" dirty="0">
              <a:solidFill>
                <a:srgbClr val="C00000"/>
              </a:solidFill>
              <a:latin typeface="Times New Roman" pitchFamily="18" charset="0"/>
              <a:cs typeface="Times New Roman" pitchFamily="18" charset="0"/>
            </a:endParaRPr>
          </a:p>
        </p:txBody>
      </p:sp>
      <p:sp>
        <p:nvSpPr>
          <p:cNvPr id="25" name="Надпись 2"/>
          <p:cNvSpPr txBox="1">
            <a:spLocks noChangeArrowheads="1"/>
          </p:cNvSpPr>
          <p:nvPr/>
        </p:nvSpPr>
        <p:spPr bwMode="auto">
          <a:xfrm>
            <a:off x="116632" y="2816509"/>
            <a:ext cx="4663440" cy="6924973"/>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gn="just">
              <a:spcAft>
                <a:spcPts val="0"/>
              </a:spcAft>
            </a:pPr>
            <a:r>
              <a:rPr lang="ru-RU" sz="1200" kern="1200" dirty="0">
                <a:solidFill>
                  <a:srgbClr val="C00000"/>
                </a:solidFill>
                <a:effectLst/>
                <a:latin typeface="Times New Roman"/>
                <a:ea typeface="Times New Roman"/>
              </a:rPr>
              <a:t>  Каждый день мы сталкиваемся с будущим … Парадокс?</a:t>
            </a:r>
            <a:endParaRPr lang="ru-RU" sz="1200" dirty="0">
              <a:effectLst/>
              <a:latin typeface="Times New Roman"/>
              <a:ea typeface="Times New Roman"/>
            </a:endParaRPr>
          </a:p>
          <a:p>
            <a:pPr algn="just">
              <a:spcAft>
                <a:spcPts val="0"/>
              </a:spcAft>
            </a:pPr>
            <a:r>
              <a:rPr lang="ru-RU" sz="1200" kern="1200" dirty="0">
                <a:solidFill>
                  <a:srgbClr val="C00000"/>
                </a:solidFill>
                <a:effectLst/>
                <a:latin typeface="Times New Roman"/>
                <a:ea typeface="Times New Roman"/>
              </a:rPr>
              <a:t>Нет! Потому что мы работаем в школе. А школа – это ученики,</a:t>
            </a:r>
            <a:endParaRPr lang="ru-RU" sz="1200" dirty="0">
              <a:effectLst/>
              <a:latin typeface="Times New Roman"/>
              <a:ea typeface="Times New Roman"/>
            </a:endParaRPr>
          </a:p>
          <a:p>
            <a:pPr algn="just">
              <a:spcAft>
                <a:spcPts val="0"/>
              </a:spcAft>
            </a:pPr>
            <a:r>
              <a:rPr lang="ru-RU" sz="1200" kern="1200" dirty="0">
                <a:solidFill>
                  <a:srgbClr val="C00000"/>
                </a:solidFill>
                <a:effectLst/>
                <a:latin typeface="Times New Roman"/>
                <a:ea typeface="Times New Roman"/>
              </a:rPr>
              <a:t>наше будущее. Сегодня все в их судьбе как будто зависит от нас.</a:t>
            </a:r>
            <a:endParaRPr lang="ru-RU" sz="1200" dirty="0">
              <a:effectLst/>
              <a:latin typeface="Times New Roman"/>
              <a:ea typeface="Times New Roman"/>
            </a:endParaRPr>
          </a:p>
          <a:p>
            <a:pPr algn="just">
              <a:spcAft>
                <a:spcPts val="0"/>
              </a:spcAft>
            </a:pPr>
            <a:r>
              <a:rPr lang="ru-RU" sz="1200" kern="1200" dirty="0">
                <a:solidFill>
                  <a:srgbClr val="C00000"/>
                </a:solidFill>
                <a:effectLst/>
                <a:latin typeface="Times New Roman"/>
                <a:ea typeface="Times New Roman"/>
              </a:rPr>
              <a:t>Завтра положение изменится кардинально. Наши дети взрослеют быстро, но самостоятельно и плодотворно жить они смогут, если мы сегодня поможем им стать здоровыми.</a:t>
            </a:r>
            <a:endParaRPr lang="ru-RU" sz="1200" dirty="0">
              <a:effectLst/>
              <a:latin typeface="Times New Roman"/>
              <a:ea typeface="Times New Roman"/>
            </a:endParaRPr>
          </a:p>
          <a:p>
            <a:pPr algn="just">
              <a:spcAft>
                <a:spcPts val="0"/>
              </a:spcAft>
            </a:pPr>
            <a:r>
              <a:rPr lang="ru-RU" sz="1200" kern="1200" dirty="0">
                <a:solidFill>
                  <a:srgbClr val="C00000"/>
                </a:solidFill>
                <a:effectLst/>
                <a:latin typeface="Times New Roman"/>
                <a:ea typeface="Times New Roman"/>
              </a:rPr>
              <a:t>   Здоровые люди – главное богатство страны.</a:t>
            </a:r>
            <a:endParaRPr lang="ru-RU" sz="1200" dirty="0">
              <a:effectLst/>
              <a:latin typeface="Times New Roman"/>
              <a:ea typeface="Times New Roman"/>
            </a:endParaRPr>
          </a:p>
          <a:p>
            <a:pPr algn="just">
              <a:spcAft>
                <a:spcPts val="0"/>
              </a:spcAft>
            </a:pPr>
            <a:r>
              <a:rPr lang="ru-RU" sz="1200" kern="1200" dirty="0">
                <a:solidFill>
                  <a:srgbClr val="C00000"/>
                </a:solidFill>
                <a:effectLst/>
                <a:latin typeface="Times New Roman"/>
                <a:ea typeface="Times New Roman"/>
              </a:rPr>
              <a:t>   К сожалению, сегодня в нашем обществе здоровье как ценность находится далеко не на первом месте. Молодые люди, которые пока еще здоровы, о здоровье не думают (у них нет потребности в его сохранении) и только когда растратят его, начинают ощущать выраженную потребность в нем.</a:t>
            </a:r>
            <a:endParaRPr lang="ru-RU" sz="1200" dirty="0">
              <a:effectLst/>
              <a:latin typeface="Times New Roman"/>
              <a:ea typeface="Times New Roman"/>
            </a:endParaRPr>
          </a:p>
          <a:p>
            <a:pPr algn="just">
              <a:spcAft>
                <a:spcPts val="0"/>
              </a:spcAft>
            </a:pPr>
            <a:r>
              <a:rPr lang="ru-RU" sz="1200" dirty="0">
                <a:solidFill>
                  <a:srgbClr val="C00000"/>
                </a:solidFill>
                <a:effectLst/>
                <a:latin typeface="Times New Roman"/>
                <a:ea typeface="Times New Roman"/>
              </a:rPr>
              <a:t>  Поэтому мы уделяем большое внимание работе по формированию у учащихся навыков здорового образа жизни, работаем над оптимальным двигательным режимом, рациональным питанием, профилактикой вредных пристрастий, личной гигиеной, и т.д.</a:t>
            </a:r>
            <a:endParaRPr lang="ru-RU" sz="1200" dirty="0">
              <a:effectLst/>
              <a:latin typeface="Times New Roman"/>
              <a:ea typeface="Times New Roman"/>
            </a:endParaRPr>
          </a:p>
          <a:p>
            <a:pPr algn="just">
              <a:spcAft>
                <a:spcPts val="0"/>
              </a:spcAft>
            </a:pPr>
            <a:r>
              <a:rPr lang="ru-RU" sz="1200" dirty="0">
                <a:solidFill>
                  <a:srgbClr val="C00000"/>
                </a:solidFill>
                <a:effectLst/>
                <a:latin typeface="Times New Roman"/>
                <a:ea typeface="Times New Roman"/>
              </a:rPr>
              <a:t>   В этом учебном году увеличено число спортивных секций. В секции принимаются все желающие. При этом дети часто не ограничиваются занятиями только одним видом спорта, они посещают несколько секций. На больших переменах для всех желающих открыт спортзал, где ребята могут поиграть, поработать на тренажере.</a:t>
            </a:r>
            <a:endParaRPr lang="ru-RU" sz="1200" dirty="0">
              <a:effectLst/>
              <a:latin typeface="Times New Roman"/>
              <a:ea typeface="Times New Roman"/>
            </a:endParaRPr>
          </a:p>
          <a:p>
            <a:pPr algn="just">
              <a:spcAft>
                <a:spcPts val="0"/>
              </a:spcAft>
            </a:pPr>
            <a:r>
              <a:rPr lang="ru-RU" sz="1200" dirty="0">
                <a:solidFill>
                  <a:srgbClr val="C00000"/>
                </a:solidFill>
                <a:effectLst/>
                <a:latin typeface="Times New Roman"/>
                <a:ea typeface="Times New Roman"/>
              </a:rPr>
              <a:t>   Особое внимание уделяется нравственному здоровью – основу которого определяет система ценностей, установок и мотивов поведения индивида в обществе. Ведь именно нравственным здоровьем опосредована духовность человека, оно связано с общечеловеческими истинами добра, любви и красоты. Мы хотим донести до своих обучающихся, что здоровый образ жизни – это активность человека, которая способствует выполнению им профессиональных, общественных и бытовых функций. И сам образ жизни влияет на состояние человека и его будущее.</a:t>
            </a:r>
            <a:endParaRPr lang="ru-RU" sz="1200" dirty="0">
              <a:effectLst/>
              <a:latin typeface="Times New Roman"/>
              <a:ea typeface="Times New Roman"/>
            </a:endParaRPr>
          </a:p>
          <a:p>
            <a:pPr algn="just">
              <a:spcAft>
                <a:spcPts val="0"/>
              </a:spcAft>
            </a:pPr>
            <a:r>
              <a:rPr lang="ru-RU" sz="1200" dirty="0">
                <a:solidFill>
                  <a:srgbClr val="C00000"/>
                </a:solidFill>
                <a:effectLst/>
                <a:latin typeface="Times New Roman"/>
                <a:ea typeface="Times New Roman"/>
              </a:rPr>
              <a:t>    Воспитание здорового поколения – грандиозная задача, поставленная перед нами временем. И успешно справиться с ней удается </a:t>
            </a:r>
            <a:r>
              <a:rPr lang="ru-RU" sz="1200" dirty="0" smtClean="0">
                <a:solidFill>
                  <a:srgbClr val="C00000"/>
                </a:solidFill>
                <a:effectLst/>
                <a:latin typeface="Times New Roman"/>
                <a:ea typeface="Times New Roman"/>
              </a:rPr>
              <a:t>лишь благодаря </a:t>
            </a:r>
            <a:r>
              <a:rPr lang="ru-RU" sz="1200" dirty="0">
                <a:solidFill>
                  <a:srgbClr val="C00000"/>
                </a:solidFill>
                <a:effectLst/>
                <a:latin typeface="Times New Roman"/>
                <a:ea typeface="Times New Roman"/>
              </a:rPr>
              <a:t>дружной и согласованной работе всего </a:t>
            </a:r>
            <a:r>
              <a:rPr lang="ru-RU" sz="1200" dirty="0" smtClean="0">
                <a:solidFill>
                  <a:srgbClr val="C00000"/>
                </a:solidFill>
                <a:effectLst/>
                <a:latin typeface="Times New Roman"/>
                <a:ea typeface="Times New Roman"/>
              </a:rPr>
              <a:t>нашего коллектива</a:t>
            </a:r>
            <a:r>
              <a:rPr lang="ru-RU" sz="1200" dirty="0">
                <a:solidFill>
                  <a:srgbClr val="C00000"/>
                </a:solidFill>
                <a:effectLst/>
                <a:latin typeface="Times New Roman"/>
                <a:ea typeface="Times New Roman"/>
              </a:rPr>
              <a:t>: администрации школы, педагогов, обучающихся. </a:t>
            </a:r>
            <a:endParaRPr lang="ru-RU" sz="1200" dirty="0" smtClean="0">
              <a:solidFill>
                <a:srgbClr val="C00000"/>
              </a:solidFill>
              <a:effectLst/>
              <a:latin typeface="Times New Roman"/>
              <a:ea typeface="Times New Roman"/>
            </a:endParaRPr>
          </a:p>
          <a:p>
            <a:pPr algn="just">
              <a:spcAft>
                <a:spcPts val="0"/>
              </a:spcAft>
            </a:pPr>
            <a:r>
              <a:rPr lang="ru-RU" sz="1200" dirty="0">
                <a:solidFill>
                  <a:srgbClr val="C00000"/>
                </a:solidFill>
                <a:latin typeface="Times New Roman"/>
                <a:ea typeface="Times New Roman"/>
              </a:rPr>
              <a:t> </a:t>
            </a:r>
            <a:r>
              <a:rPr lang="ru-RU" sz="1200" dirty="0" smtClean="0">
                <a:solidFill>
                  <a:srgbClr val="C00000"/>
                </a:solidFill>
                <a:latin typeface="Times New Roman"/>
                <a:ea typeface="Times New Roman"/>
              </a:rPr>
              <a:t>                                           Костенко Т. А.  зам. директора по ВР</a:t>
            </a:r>
            <a:endParaRPr lang="ru-RU" sz="1200" dirty="0" smtClean="0">
              <a:solidFill>
                <a:srgbClr val="C00000"/>
              </a:solidFill>
              <a:effectLst/>
              <a:latin typeface="Times New Roman"/>
              <a:ea typeface="Times New Roman"/>
            </a:endParaRPr>
          </a:p>
        </p:txBody>
      </p:sp>
      <p:pic>
        <p:nvPicPr>
          <p:cNvPr id="14" name="Picture 4"/>
          <p:cNvPicPr>
            <a:picLocks noChangeAspect="1" noChangeArrowheads="1"/>
          </p:cNvPicPr>
          <p:nvPr/>
        </p:nvPicPr>
        <p:blipFill>
          <a:blip r:embed="rId2" cstate="print">
            <a:lum bright="18000" contrast="12000"/>
          </a:blip>
          <a:srcRect/>
          <a:stretch>
            <a:fillRect/>
          </a:stretch>
        </p:blipFill>
        <p:spPr bwMode="auto">
          <a:xfrm>
            <a:off x="4127470" y="1280592"/>
            <a:ext cx="2541891" cy="1656184"/>
          </a:xfrm>
          <a:prstGeom prst="rect">
            <a:avLst/>
          </a:prstGeom>
          <a:noFill/>
          <a:ln w="9525">
            <a:noFill/>
            <a:miter lim="800000"/>
            <a:headEnd/>
            <a:tailEnd/>
          </a:ln>
          <a:effectLst/>
        </p:spPr>
      </p:pic>
    </p:spTree>
    <p:extLst>
      <p:ext uri="{BB962C8B-B14F-4D97-AF65-F5344CB8AC3E}">
        <p14:creationId xmlns="" xmlns:p14="http://schemas.microsoft.com/office/powerpoint/2010/main" val="240788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941" y="207124"/>
            <a:ext cx="6318770" cy="418743"/>
          </a:xfrm>
          <a:prstGeom prst="rect">
            <a:avLst/>
          </a:prstGeom>
          <a:solidFill>
            <a:srgbClr val="F3FDFF"/>
          </a:solidFill>
          <a:ln>
            <a:solidFill>
              <a:srgbClr val="D8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609826" y="231829"/>
            <a:ext cx="3429000" cy="369332"/>
          </a:xfrm>
          <a:prstGeom prst="rect">
            <a:avLst/>
          </a:prstGeom>
        </p:spPr>
        <p:txBody>
          <a:bodyPr>
            <a:spAutoFit/>
          </a:bodyPr>
          <a:lstStyle/>
          <a:p>
            <a:pPr algn="ctr"/>
            <a:r>
              <a:rPr lang="ru-RU" b="1" dirty="0" smtClean="0">
                <a:solidFill>
                  <a:schemeClr val="accent1">
                    <a:lumMod val="75000"/>
                  </a:schemeClr>
                </a:solidFill>
                <a:latin typeface="Times New Roman"/>
                <a:ea typeface="Times New Roman"/>
              </a:rPr>
              <a:t>Разговор о главном</a:t>
            </a:r>
            <a:endParaRPr lang="ru-RU" dirty="0"/>
          </a:p>
        </p:txBody>
      </p:sp>
      <p:sp>
        <p:nvSpPr>
          <p:cNvPr id="4" name="Надпись 2"/>
          <p:cNvSpPr txBox="1">
            <a:spLocks noChangeArrowheads="1"/>
          </p:cNvSpPr>
          <p:nvPr/>
        </p:nvSpPr>
        <p:spPr bwMode="auto">
          <a:xfrm>
            <a:off x="164941" y="848544"/>
            <a:ext cx="6328320" cy="6032421"/>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spAutoFit/>
          </a:bodyPr>
          <a:lstStyle/>
          <a:p>
            <a:pPr algn="ctr">
              <a:spcAft>
                <a:spcPts val="0"/>
              </a:spcAft>
            </a:pPr>
            <a:r>
              <a:rPr lang="ru-RU" sz="1200" dirty="0" smtClean="0">
                <a:latin typeface="Times New Roman"/>
                <a:ea typeface="Times New Roman"/>
              </a:rPr>
              <a:t>   </a:t>
            </a:r>
            <a:r>
              <a:rPr lang="ru-RU" sz="1200" dirty="0" smtClean="0">
                <a:effectLst/>
                <a:latin typeface="Times New Roman"/>
                <a:ea typeface="Times New Roman"/>
              </a:rPr>
              <a:t> </a:t>
            </a:r>
            <a:r>
              <a:rPr lang="ru-RU" sz="1400" b="1" dirty="0" smtClean="0">
                <a:effectLst/>
                <a:latin typeface="Times New Roman"/>
                <a:ea typeface="Times New Roman"/>
              </a:rPr>
              <a:t>«Жизнь без розовых очков»</a:t>
            </a:r>
          </a:p>
          <a:p>
            <a:pPr algn="r">
              <a:spcAft>
                <a:spcPts val="0"/>
              </a:spcAft>
            </a:pPr>
            <a:r>
              <a:rPr lang="ru-RU" sz="1200" i="1" dirty="0" smtClean="0">
                <a:effectLst/>
                <a:latin typeface="Times New Roman"/>
                <a:ea typeface="Times New Roman"/>
              </a:rPr>
              <a:t>Легче сопротивляться в начале, чем в конце.</a:t>
            </a:r>
          </a:p>
          <a:p>
            <a:pPr algn="r">
              <a:spcAft>
                <a:spcPts val="0"/>
              </a:spcAft>
            </a:pPr>
            <a:r>
              <a:rPr lang="ru-RU" sz="1200" i="1" dirty="0" smtClean="0">
                <a:latin typeface="Times New Roman"/>
                <a:ea typeface="Times New Roman"/>
              </a:rPr>
              <a:t>Леонардо да Винчи</a:t>
            </a:r>
            <a:r>
              <a:rPr lang="ru-RU" sz="1200" i="1" dirty="0" smtClean="0">
                <a:effectLst/>
                <a:latin typeface="Times New Roman"/>
                <a:ea typeface="Times New Roman"/>
              </a:rPr>
              <a:t> </a:t>
            </a:r>
          </a:p>
          <a:p>
            <a:pPr algn="just">
              <a:spcAft>
                <a:spcPts val="0"/>
              </a:spcAft>
            </a:pPr>
            <a:r>
              <a:rPr lang="ru-RU" sz="1200" dirty="0" smtClean="0">
                <a:latin typeface="Times New Roman"/>
                <a:ea typeface="Times New Roman"/>
              </a:rPr>
              <a:t>Мы на пороге взрослой жизни.</a:t>
            </a:r>
          </a:p>
          <a:p>
            <a:pPr algn="just">
              <a:spcAft>
                <a:spcPts val="0"/>
              </a:spcAft>
            </a:pPr>
            <a:r>
              <a:rPr lang="ru-RU" sz="1200" dirty="0" smtClean="0">
                <a:effectLst/>
                <a:latin typeface="Times New Roman"/>
                <a:ea typeface="Times New Roman"/>
              </a:rPr>
              <a:t>Человеческая жизнь хоть и не состоит из одних проблем, но и отнюдь не представляет прогулку по цветущему саду. Жизнь – это труд, борьба, сопровождаемая подъёмами и спадами, «полосами» удач и неудач, удовольствий и страданий. Жизнь полна неожиданностей; опасности подстерегают нас на каждом шагу: на улице, в доме, на природе.</a:t>
            </a:r>
          </a:p>
          <a:p>
            <a:pPr algn="just">
              <a:spcAft>
                <a:spcPts val="0"/>
              </a:spcAft>
            </a:pPr>
            <a:r>
              <a:rPr lang="ru-RU" sz="1200" dirty="0" smtClean="0">
                <a:latin typeface="Times New Roman"/>
                <a:ea typeface="Times New Roman"/>
              </a:rPr>
              <a:t>Каждый из нас может попасть в такие обстоятельства, которые выбивают из «седла», нарушают обычные схемы </a:t>
            </a:r>
            <a:r>
              <a:rPr lang="ru-RU" sz="1200" dirty="0" err="1" smtClean="0">
                <a:latin typeface="Times New Roman"/>
                <a:ea typeface="Times New Roman"/>
              </a:rPr>
              <a:t>саморегуляции</a:t>
            </a:r>
            <a:r>
              <a:rPr lang="ru-RU" sz="1200" dirty="0" smtClean="0">
                <a:latin typeface="Times New Roman"/>
                <a:ea typeface="Times New Roman"/>
              </a:rPr>
              <a:t>, приводят к кризису защитных систем человека.</a:t>
            </a:r>
          </a:p>
          <a:p>
            <a:pPr algn="just">
              <a:spcAft>
                <a:spcPts val="0"/>
              </a:spcAft>
            </a:pPr>
            <a:r>
              <a:rPr lang="ru-RU" sz="1200" dirty="0" smtClean="0">
                <a:effectLst/>
                <a:latin typeface="Times New Roman"/>
                <a:ea typeface="Times New Roman"/>
              </a:rPr>
              <a:t>Надо быть готовым к возможным неудачам и знать, что делать, как себя вести.</a:t>
            </a:r>
          </a:p>
          <a:p>
            <a:pPr algn="just">
              <a:spcAft>
                <a:spcPts val="0"/>
              </a:spcAft>
            </a:pPr>
            <a:r>
              <a:rPr lang="ru-RU" sz="1200" dirty="0" smtClean="0">
                <a:latin typeface="Times New Roman"/>
                <a:ea typeface="Times New Roman"/>
              </a:rPr>
              <a:t>На классных часах-аутотренингах со школьным психологом мы ознакомились с рекомендациями, как вести себя при неудаче: </a:t>
            </a:r>
          </a:p>
          <a:p>
            <a:pPr marL="171450" indent="-171450" algn="just">
              <a:spcAft>
                <a:spcPts val="0"/>
              </a:spcAft>
              <a:buFontTx/>
              <a:buChar char="-"/>
            </a:pPr>
            <a:r>
              <a:rPr lang="ru-RU" sz="1200" dirty="0">
                <a:latin typeface="Times New Roman"/>
                <a:ea typeface="Times New Roman"/>
              </a:rPr>
              <a:t>н</a:t>
            </a:r>
            <a:r>
              <a:rPr lang="ru-RU" sz="1200" dirty="0" smtClean="0">
                <a:latin typeface="Times New Roman"/>
                <a:ea typeface="Times New Roman"/>
              </a:rPr>
              <a:t>е паникуйте, не мечитесь;</a:t>
            </a:r>
            <a:endParaRPr lang="ru-RU" sz="1200" dirty="0">
              <a:latin typeface="Times New Roman"/>
              <a:ea typeface="Times New Roman"/>
            </a:endParaRPr>
          </a:p>
          <a:p>
            <a:pPr marL="171450" indent="-171450" algn="just">
              <a:spcAft>
                <a:spcPts val="0"/>
              </a:spcAft>
              <a:buFontTx/>
              <a:buChar char="-"/>
            </a:pPr>
            <a:r>
              <a:rPr lang="ru-RU" sz="1200" dirty="0" smtClean="0">
                <a:latin typeface="Times New Roman"/>
                <a:ea typeface="Times New Roman"/>
              </a:rPr>
              <a:t>примените аутогенную тренировку: «ещё не вечер» «после тёмной полосы будет светлая», « всё, что ни делается, всё к лучшему», «всё нормально» и т. п.;</a:t>
            </a:r>
          </a:p>
          <a:p>
            <a:pPr marL="171450" indent="-171450" algn="just">
              <a:spcAft>
                <a:spcPts val="0"/>
              </a:spcAft>
              <a:buFontTx/>
              <a:buChar char="-"/>
            </a:pPr>
            <a:r>
              <a:rPr lang="ru-RU" sz="1200" dirty="0" smtClean="0">
                <a:latin typeface="Times New Roman"/>
                <a:ea typeface="Times New Roman"/>
              </a:rPr>
              <a:t>спокойно и обстоятельно обдумайте, обсудите создавшуюся ситуацию;</a:t>
            </a:r>
          </a:p>
          <a:p>
            <a:pPr marL="171450" indent="-171450" algn="just">
              <a:spcAft>
                <a:spcPts val="0"/>
              </a:spcAft>
              <a:buFontTx/>
              <a:buChar char="-"/>
            </a:pPr>
            <a:r>
              <a:rPr lang="ru-RU" sz="1200" dirty="0" smtClean="0">
                <a:latin typeface="Times New Roman"/>
                <a:ea typeface="Times New Roman"/>
              </a:rPr>
              <a:t>начните поиски работы, занятий;</a:t>
            </a:r>
          </a:p>
          <a:p>
            <a:pPr marL="171450" indent="-171450" algn="just">
              <a:spcAft>
                <a:spcPts val="0"/>
              </a:spcAft>
              <a:buFontTx/>
              <a:buChar char="-"/>
            </a:pPr>
            <a:r>
              <a:rPr lang="ru-RU" sz="1200" dirty="0" smtClean="0">
                <a:latin typeface="Times New Roman"/>
                <a:ea typeface="Times New Roman"/>
              </a:rPr>
              <a:t>обратитесь в службу занятости населения;</a:t>
            </a:r>
          </a:p>
          <a:p>
            <a:pPr marL="171450" indent="-171450" algn="just">
              <a:spcAft>
                <a:spcPts val="0"/>
              </a:spcAft>
              <a:buFontTx/>
              <a:buChar char="-"/>
            </a:pPr>
            <a:r>
              <a:rPr lang="ru-RU" sz="1200" dirty="0" smtClean="0">
                <a:latin typeface="Times New Roman"/>
                <a:ea typeface="Times New Roman"/>
              </a:rPr>
              <a:t>узнайте о своих правах;</a:t>
            </a:r>
          </a:p>
          <a:p>
            <a:pPr marL="171450" indent="-171450" algn="just">
              <a:spcAft>
                <a:spcPts val="0"/>
              </a:spcAft>
              <a:buFontTx/>
              <a:buChar char="-"/>
            </a:pPr>
            <a:r>
              <a:rPr lang="ru-RU" sz="1200" dirty="0" smtClean="0">
                <a:latin typeface="Times New Roman"/>
                <a:ea typeface="Times New Roman"/>
              </a:rPr>
              <a:t>настройтесь на серьёзный и, может быть, достаточно долгий поиск;</a:t>
            </a:r>
          </a:p>
          <a:p>
            <a:pPr marL="171450" indent="-171450" algn="just">
              <a:spcAft>
                <a:spcPts val="0"/>
              </a:spcAft>
              <a:buFontTx/>
              <a:buChar char="-"/>
            </a:pPr>
            <a:r>
              <a:rPr lang="ru-RU" sz="1200" dirty="0" smtClean="0">
                <a:latin typeface="Times New Roman"/>
                <a:ea typeface="Times New Roman"/>
              </a:rPr>
              <a:t>не отступайтесь от задуманного.</a:t>
            </a:r>
          </a:p>
          <a:p>
            <a:pPr algn="just">
              <a:spcAft>
                <a:spcPts val="0"/>
              </a:spcAft>
            </a:pPr>
            <a:r>
              <a:rPr lang="ru-RU" sz="1200" dirty="0" smtClean="0">
                <a:latin typeface="Times New Roman"/>
                <a:ea typeface="Times New Roman"/>
              </a:rPr>
              <a:t>Современная социально-экономическая обстановка такова, что никто из нас не застрахован от того, что в одно прекрасное время может оказаться в ситуации неудачи. И такие психологические часы нам необходимы. Нужно быть целеустремлённым и настойчивым в достижении поставленных целей, трудиться и творить, реализовать себя в окружающем мире.</a:t>
            </a:r>
          </a:p>
          <a:p>
            <a:pPr algn="just">
              <a:spcAft>
                <a:spcPts val="0"/>
              </a:spcAft>
            </a:pPr>
            <a:r>
              <a:rPr lang="ru-RU" sz="1200" dirty="0" smtClean="0">
                <a:latin typeface="Times New Roman"/>
                <a:ea typeface="Times New Roman"/>
              </a:rPr>
              <a:t>И тогда к нам придёт высшее счастье – ощущение того, что жизнь прекрасна и удивительна! </a:t>
            </a:r>
          </a:p>
          <a:p>
            <a:pPr algn="r">
              <a:spcAft>
                <a:spcPts val="0"/>
              </a:spcAft>
            </a:pPr>
            <a:endParaRPr lang="ru-RU" sz="1200" i="1" dirty="0" smtClean="0">
              <a:latin typeface="Times New Roman"/>
              <a:ea typeface="Times New Roman"/>
            </a:endParaRPr>
          </a:p>
          <a:p>
            <a:pPr algn="r">
              <a:spcAft>
                <a:spcPts val="0"/>
              </a:spcAft>
            </a:pPr>
            <a:r>
              <a:rPr lang="ru-RU" sz="1200" i="1" dirty="0" smtClean="0">
                <a:latin typeface="Times New Roman"/>
                <a:ea typeface="Times New Roman"/>
              </a:rPr>
              <a:t>Горностаев Валера</a:t>
            </a:r>
          </a:p>
          <a:p>
            <a:pPr marL="171450" indent="-171450" algn="just">
              <a:spcAft>
                <a:spcPts val="0"/>
              </a:spcAft>
              <a:buFontTx/>
              <a:buChar char="-"/>
            </a:pPr>
            <a:endParaRPr lang="ru-RU" sz="1200" dirty="0" smtClean="0">
              <a:latin typeface="Times New Roman"/>
              <a:ea typeface="Times New Roman"/>
            </a:endParaRPr>
          </a:p>
          <a:p>
            <a:pPr marL="171450" indent="-171450" algn="just">
              <a:spcAft>
                <a:spcPts val="0"/>
              </a:spcAft>
              <a:buFontTx/>
              <a:buChar char="-"/>
            </a:pPr>
            <a:endParaRPr lang="ru-RU" sz="1200" dirty="0" smtClean="0">
              <a:latin typeface="Times New Roman"/>
              <a:ea typeface="Times New Roman"/>
            </a:endParaRPr>
          </a:p>
          <a:p>
            <a:pPr marL="171450" indent="-171450" algn="just">
              <a:spcAft>
                <a:spcPts val="0"/>
              </a:spcAft>
              <a:buFontTx/>
              <a:buChar char="-"/>
            </a:pPr>
            <a:endParaRPr lang="ru-RU" sz="1200" dirty="0" smtClean="0">
              <a:latin typeface="Times New Roman"/>
              <a:ea typeface="Times New Roman"/>
            </a:endParaRPr>
          </a:p>
        </p:txBody>
      </p:sp>
      <p:sp>
        <p:nvSpPr>
          <p:cNvPr id="6" name="Надпись 2"/>
          <p:cNvSpPr txBox="1">
            <a:spLocks noChangeArrowheads="1"/>
          </p:cNvSpPr>
          <p:nvPr/>
        </p:nvSpPr>
        <p:spPr bwMode="auto">
          <a:xfrm>
            <a:off x="183680" y="7329264"/>
            <a:ext cx="6318769" cy="2246769"/>
          </a:xfrm>
          <a:prstGeom prst="rect">
            <a:avLst/>
          </a:prstGeom>
          <a:solidFill>
            <a:srgbClr val="FFFFFF"/>
          </a:solidFill>
          <a:ln w="9525">
            <a:solidFill>
              <a:schemeClr val="tx2">
                <a:lumMod val="75000"/>
              </a:schemeClr>
            </a:solidFill>
            <a:miter lim="800000"/>
            <a:headEnd/>
            <a:tailEnd/>
          </a:ln>
        </p:spPr>
        <p:txBody>
          <a:bodyPr rot="0" vert="horz" wrap="square" lIns="91440" tIns="45720" rIns="91440" bIns="45720" anchor="t" anchorCtr="0">
            <a:spAutoFit/>
          </a:bodyPr>
          <a:lstStyle/>
          <a:p>
            <a:pPr algn="ctr">
              <a:spcAft>
                <a:spcPts val="0"/>
              </a:spcAft>
            </a:pPr>
            <a:r>
              <a:rPr lang="ru-RU" sz="1600" dirty="0" smtClean="0">
                <a:latin typeface="Times New Roman"/>
                <a:ea typeface="Times New Roman"/>
              </a:rPr>
              <a:t>     Мудрые мысли одной строкой.</a:t>
            </a:r>
          </a:p>
          <a:p>
            <a:pPr algn="ctr">
              <a:spcAft>
                <a:spcPts val="0"/>
              </a:spcAft>
            </a:pPr>
            <a:endParaRPr lang="ru-RU" sz="1600" dirty="0" smtClean="0">
              <a:latin typeface="Times New Roman"/>
              <a:ea typeface="Times New Roman"/>
            </a:endParaRPr>
          </a:p>
          <a:p>
            <a:pPr algn="just">
              <a:spcAft>
                <a:spcPts val="0"/>
              </a:spcAft>
            </a:pPr>
            <a:r>
              <a:rPr lang="ru-RU" sz="1200" i="1" dirty="0" smtClean="0">
                <a:latin typeface="Times New Roman"/>
                <a:ea typeface="Times New Roman"/>
              </a:rPr>
              <a:t>«Если хочешь, чтобы жизнь тебе улыбнулась, сначала сам улыбнись жизни».</a:t>
            </a:r>
          </a:p>
          <a:p>
            <a:pPr algn="just">
              <a:spcAft>
                <a:spcPts val="0"/>
              </a:spcAft>
            </a:pPr>
            <a:r>
              <a:rPr lang="ru-RU" sz="1200" dirty="0">
                <a:latin typeface="Times New Roman"/>
                <a:ea typeface="Times New Roman"/>
              </a:rPr>
              <a:t> </a:t>
            </a:r>
            <a:r>
              <a:rPr lang="ru-RU" sz="1200" dirty="0" smtClean="0">
                <a:latin typeface="Times New Roman"/>
                <a:ea typeface="Times New Roman"/>
              </a:rPr>
              <a:t>                                                                                          Д. Э. Смит</a:t>
            </a:r>
          </a:p>
          <a:p>
            <a:pPr algn="just">
              <a:spcAft>
                <a:spcPts val="0"/>
              </a:spcAft>
            </a:pPr>
            <a:endParaRPr lang="ru-RU" sz="1200" dirty="0">
              <a:latin typeface="Times New Roman"/>
              <a:ea typeface="Times New Roman"/>
            </a:endParaRPr>
          </a:p>
          <a:p>
            <a:pPr algn="just">
              <a:spcAft>
                <a:spcPts val="0"/>
              </a:spcAft>
            </a:pPr>
            <a:r>
              <a:rPr lang="ru-RU" sz="1200" dirty="0" smtClean="0">
                <a:latin typeface="Times New Roman"/>
                <a:ea typeface="Times New Roman"/>
              </a:rPr>
              <a:t>«Чтобы поверить в добро, надо начать делать его».</a:t>
            </a:r>
          </a:p>
          <a:p>
            <a:pPr algn="just">
              <a:spcAft>
                <a:spcPts val="0"/>
              </a:spcAft>
            </a:pPr>
            <a:r>
              <a:rPr lang="ru-RU" sz="1200" dirty="0">
                <a:latin typeface="Times New Roman"/>
                <a:ea typeface="Times New Roman"/>
              </a:rPr>
              <a:t> </a:t>
            </a:r>
            <a:r>
              <a:rPr lang="ru-RU" sz="1200" dirty="0" smtClean="0">
                <a:latin typeface="Times New Roman"/>
                <a:ea typeface="Times New Roman"/>
              </a:rPr>
              <a:t>                                                            Л. Толстой</a:t>
            </a:r>
          </a:p>
          <a:p>
            <a:pPr algn="just">
              <a:spcAft>
                <a:spcPts val="0"/>
              </a:spcAft>
            </a:pPr>
            <a:endParaRPr lang="ru-RU" sz="1200" dirty="0">
              <a:latin typeface="Times New Roman"/>
              <a:ea typeface="Times New Roman"/>
            </a:endParaRPr>
          </a:p>
          <a:p>
            <a:pPr algn="just">
              <a:spcAft>
                <a:spcPts val="0"/>
              </a:spcAft>
            </a:pPr>
            <a:r>
              <a:rPr lang="ru-RU" sz="1200" i="1" dirty="0" smtClean="0">
                <a:latin typeface="Times New Roman"/>
                <a:ea typeface="Times New Roman"/>
              </a:rPr>
              <a:t>«Счастье без труда не дается»</a:t>
            </a:r>
          </a:p>
          <a:p>
            <a:pPr algn="just">
              <a:spcAft>
                <a:spcPts val="0"/>
              </a:spcAft>
            </a:pPr>
            <a:r>
              <a:rPr lang="ru-RU" sz="1200" dirty="0">
                <a:latin typeface="Times New Roman"/>
                <a:ea typeface="Times New Roman"/>
              </a:rPr>
              <a:t> </a:t>
            </a:r>
            <a:r>
              <a:rPr lang="ru-RU" sz="1200" dirty="0" smtClean="0">
                <a:latin typeface="Times New Roman"/>
                <a:ea typeface="Times New Roman"/>
              </a:rPr>
              <a:t>                    Народная мудрость</a:t>
            </a:r>
          </a:p>
          <a:p>
            <a:pPr algn="just">
              <a:spcAft>
                <a:spcPts val="0"/>
              </a:spcAft>
            </a:pPr>
            <a:endParaRPr lang="ru-RU" sz="1200" dirty="0" smtClean="0">
              <a:latin typeface="Times New Roman"/>
              <a:ea typeface="Times New Roman"/>
            </a:endParaRPr>
          </a:p>
        </p:txBody>
      </p:sp>
    </p:spTree>
    <p:extLst>
      <p:ext uri="{BB962C8B-B14F-4D97-AF65-F5344CB8AC3E}">
        <p14:creationId xmlns="" xmlns:p14="http://schemas.microsoft.com/office/powerpoint/2010/main" val="170182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дпись 2"/>
          <p:cNvSpPr txBox="1">
            <a:spLocks noChangeArrowheads="1"/>
          </p:cNvSpPr>
          <p:nvPr/>
        </p:nvSpPr>
        <p:spPr bwMode="auto">
          <a:xfrm>
            <a:off x="153108" y="1592338"/>
            <a:ext cx="6328320" cy="3416320"/>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spAutoFit/>
          </a:bodyPr>
          <a:lstStyle/>
          <a:p>
            <a:pPr algn="just">
              <a:spcAft>
                <a:spcPts val="0"/>
              </a:spcAft>
            </a:pPr>
            <a:r>
              <a:rPr lang="ru-RU" sz="1200" dirty="0" smtClean="0">
                <a:latin typeface="Times New Roman"/>
                <a:ea typeface="Times New Roman"/>
              </a:rPr>
              <a:t>   </a:t>
            </a:r>
            <a:r>
              <a:rPr lang="ru-RU" sz="1200" dirty="0" smtClean="0">
                <a:effectLst/>
                <a:latin typeface="Times New Roman"/>
                <a:ea typeface="Times New Roman"/>
              </a:rPr>
              <a:t> «Будущее прекрасно!» – говорят оптимисты. «В будущем нас ждут только неприятности!» – утверждают пессимисты.</a:t>
            </a:r>
          </a:p>
          <a:p>
            <a:pPr algn="just">
              <a:spcAft>
                <a:spcPts val="0"/>
              </a:spcAft>
            </a:pPr>
            <a:r>
              <a:rPr lang="ru-RU" sz="1200" dirty="0" smtClean="0">
                <a:latin typeface="Times New Roman"/>
                <a:ea typeface="Times New Roman"/>
              </a:rPr>
              <a:t>    Но ни те, ни другие не станут отрицать, что основы будущего закладываются в настоящем, а сегодня мы нередко пользуемся плодами прошлого.</a:t>
            </a:r>
          </a:p>
          <a:p>
            <a:pPr algn="just">
              <a:spcAft>
                <a:spcPts val="0"/>
              </a:spcAft>
            </a:pPr>
            <a:r>
              <a:rPr lang="ru-RU" sz="1200" dirty="0" smtClean="0">
                <a:effectLst/>
                <a:latin typeface="Times New Roman"/>
                <a:ea typeface="Times New Roman"/>
              </a:rPr>
              <a:t>   Всем, и мне в том числе, хотелось бы жить в будущем, где нет войн, экономика стабильна, природа чиста а люди здоровы и счастливы.</a:t>
            </a:r>
          </a:p>
          <a:p>
            <a:pPr algn="just">
              <a:spcAft>
                <a:spcPts val="0"/>
              </a:spcAft>
            </a:pPr>
            <a:r>
              <a:rPr lang="ru-RU" sz="1200" dirty="0">
                <a:latin typeface="Times New Roman"/>
                <a:ea typeface="Times New Roman"/>
              </a:rPr>
              <a:t> </a:t>
            </a:r>
            <a:r>
              <a:rPr lang="ru-RU" sz="1200" dirty="0" smtClean="0">
                <a:latin typeface="Times New Roman"/>
                <a:ea typeface="Times New Roman"/>
              </a:rPr>
              <a:t>  Однако современное положение дел показывает: в мире не все благополучно, и невозможно построить никакое будущее на планете с гибнущей природой.</a:t>
            </a:r>
          </a:p>
          <a:p>
            <a:pPr algn="just">
              <a:spcAft>
                <a:spcPts val="0"/>
              </a:spcAft>
            </a:pPr>
            <a:r>
              <a:rPr lang="ru-RU" sz="1200" dirty="0">
                <a:effectLst/>
                <a:latin typeface="Times New Roman"/>
                <a:ea typeface="Times New Roman"/>
              </a:rPr>
              <a:t> </a:t>
            </a:r>
            <a:r>
              <a:rPr lang="ru-RU" sz="1200" dirty="0" smtClean="0">
                <a:effectLst/>
                <a:latin typeface="Times New Roman"/>
                <a:ea typeface="Times New Roman"/>
              </a:rPr>
              <a:t>  Каждому из нас самое время задуматься о том, что будущее начинается сегодня. Каждый человек должен внести свой вклад в дело защиты окружающей среды. </a:t>
            </a:r>
          </a:p>
          <a:p>
            <a:pPr algn="just">
              <a:spcAft>
                <a:spcPts val="0"/>
              </a:spcAft>
            </a:pPr>
            <a:r>
              <a:rPr lang="ru-RU" sz="1200" dirty="0">
                <a:latin typeface="Times New Roman"/>
                <a:ea typeface="Times New Roman"/>
              </a:rPr>
              <a:t> </a:t>
            </a:r>
            <a:r>
              <a:rPr lang="ru-RU" sz="1200" dirty="0" smtClean="0">
                <a:latin typeface="Times New Roman"/>
                <a:ea typeface="Times New Roman"/>
              </a:rPr>
              <a:t> Я и мои одноклассники живем в хуторе. Вокруг нас красивая природа, привлекательные места. И нам бывает обидно, когда мы видим вокруг мусор и хлам. Каждую осень и весну мы выходим на уборку территории нашего хутора. Осенью сажаем молодые деревца, весной белим, убираем мусор.</a:t>
            </a:r>
          </a:p>
          <a:p>
            <a:pPr algn="just">
              <a:spcAft>
                <a:spcPts val="0"/>
              </a:spcAft>
            </a:pPr>
            <a:r>
              <a:rPr lang="ru-RU" sz="1200" dirty="0">
                <a:effectLst/>
                <a:latin typeface="Times New Roman"/>
                <a:ea typeface="Times New Roman"/>
              </a:rPr>
              <a:t> </a:t>
            </a:r>
            <a:r>
              <a:rPr lang="ru-RU" sz="1200" dirty="0" smtClean="0">
                <a:effectLst/>
                <a:latin typeface="Times New Roman"/>
                <a:ea typeface="Times New Roman"/>
              </a:rPr>
              <a:t>  Я думаю, что если бы каждый из нас вносил свою лепту в защиту окружающей среды, следил за чистотой своих дворов, участков и улиц, то мы бы жили в экологически чистой среде.</a:t>
            </a:r>
            <a:endParaRPr lang="ru-RU" sz="1200" dirty="0">
              <a:latin typeface="Times New Roman"/>
              <a:ea typeface="Times New Roman"/>
            </a:endParaRPr>
          </a:p>
          <a:p>
            <a:pPr algn="just">
              <a:spcAft>
                <a:spcPts val="0"/>
              </a:spcAft>
            </a:pPr>
            <a:r>
              <a:rPr lang="ru-RU" sz="1200" dirty="0" smtClean="0">
                <a:effectLst/>
                <a:latin typeface="Times New Roman"/>
                <a:ea typeface="Times New Roman"/>
              </a:rPr>
              <a:t>                                                                                                       </a:t>
            </a:r>
            <a:r>
              <a:rPr lang="ru-RU" sz="1200" dirty="0" err="1" smtClean="0">
                <a:effectLst/>
                <a:latin typeface="Times New Roman"/>
                <a:ea typeface="Times New Roman"/>
              </a:rPr>
              <a:t>Егощенкова</a:t>
            </a:r>
            <a:r>
              <a:rPr lang="ru-RU" sz="1200" dirty="0" smtClean="0">
                <a:effectLst/>
                <a:latin typeface="Times New Roman"/>
                <a:ea typeface="Times New Roman"/>
              </a:rPr>
              <a:t> Ольга</a:t>
            </a:r>
          </a:p>
        </p:txBody>
      </p:sp>
      <p:sp>
        <p:nvSpPr>
          <p:cNvPr id="6" name="Прямоугольник 5"/>
          <p:cNvSpPr/>
          <p:nvPr/>
        </p:nvSpPr>
        <p:spPr>
          <a:xfrm>
            <a:off x="164941" y="207124"/>
            <a:ext cx="6318770" cy="418743"/>
          </a:xfrm>
          <a:prstGeom prst="rect">
            <a:avLst/>
          </a:prstGeom>
          <a:solidFill>
            <a:srgbClr val="F3FDFF"/>
          </a:solidFill>
          <a:ln>
            <a:solidFill>
              <a:srgbClr val="F3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457053" y="256907"/>
            <a:ext cx="3580981" cy="369332"/>
          </a:xfrm>
          <a:prstGeom prst="rect">
            <a:avLst/>
          </a:prstGeom>
        </p:spPr>
        <p:txBody>
          <a:bodyPr wrap="none">
            <a:spAutoFit/>
          </a:bodyPr>
          <a:lstStyle/>
          <a:p>
            <a:pPr algn="ctr">
              <a:spcAft>
                <a:spcPts val="0"/>
              </a:spcAft>
            </a:pPr>
            <a:r>
              <a:rPr lang="ru-RU" b="1" dirty="0">
                <a:solidFill>
                  <a:schemeClr val="accent1">
                    <a:lumMod val="75000"/>
                  </a:schemeClr>
                </a:solidFill>
                <a:latin typeface="Times New Roman"/>
                <a:ea typeface="Times New Roman"/>
              </a:rPr>
              <a:t>Будущее, в котором я хочу жить</a:t>
            </a:r>
            <a:r>
              <a:rPr lang="ru-RU" dirty="0">
                <a:solidFill>
                  <a:schemeClr val="accent1">
                    <a:lumMod val="75000"/>
                  </a:schemeClr>
                </a:solidFill>
                <a:latin typeface="Times New Roman"/>
                <a:ea typeface="Times New Roman"/>
              </a:rPr>
              <a:t>.</a:t>
            </a:r>
          </a:p>
        </p:txBody>
      </p:sp>
      <p:sp>
        <p:nvSpPr>
          <p:cNvPr id="8" name="Прямоугольник 7"/>
          <p:cNvSpPr/>
          <p:nvPr/>
        </p:nvSpPr>
        <p:spPr>
          <a:xfrm>
            <a:off x="196964" y="776536"/>
            <a:ext cx="6318770" cy="607422"/>
          </a:xfrm>
          <a:prstGeom prst="rect">
            <a:avLst/>
          </a:prstGeom>
          <a:solidFill>
            <a:srgbClr val="F3FDFF"/>
          </a:solidFill>
          <a:ln>
            <a:solidFill>
              <a:srgbClr val="F3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84810" y="737627"/>
            <a:ext cx="6476071" cy="646331"/>
          </a:xfrm>
          <a:prstGeom prst="rect">
            <a:avLst/>
          </a:prstGeom>
          <a:solidFill>
            <a:srgbClr val="FEF9F4"/>
          </a:solidFill>
        </p:spPr>
        <p:txBody>
          <a:bodyPr wrap="square">
            <a:spAutoFit/>
          </a:bodyPr>
          <a:lstStyle/>
          <a:p>
            <a:pPr algn="just">
              <a:spcAft>
                <a:spcPts val="0"/>
              </a:spcAft>
            </a:pPr>
            <a:r>
              <a:rPr lang="ru-RU" sz="1200" dirty="0" smtClean="0">
                <a:solidFill>
                  <a:srgbClr val="C00000"/>
                </a:solidFill>
                <a:latin typeface="Times New Roman"/>
                <a:ea typeface="Times New Roman"/>
              </a:rPr>
              <a:t>   </a:t>
            </a:r>
            <a:r>
              <a:rPr lang="ru-RU" sz="1200" b="1" dirty="0" smtClean="0">
                <a:solidFill>
                  <a:srgbClr val="C00000"/>
                </a:solidFill>
                <a:latin typeface="Times New Roman"/>
                <a:ea typeface="Times New Roman"/>
              </a:rPr>
              <a:t>Будущее </a:t>
            </a:r>
            <a:r>
              <a:rPr lang="ru-RU" sz="1200" b="1" dirty="0">
                <a:solidFill>
                  <a:srgbClr val="C00000"/>
                </a:solidFill>
                <a:latin typeface="Times New Roman"/>
                <a:ea typeface="Times New Roman"/>
              </a:rPr>
              <a:t>ближе к нам, чем принято думать. Так с чего же наше поколение </a:t>
            </a:r>
            <a:r>
              <a:rPr lang="ru-RU" sz="1200" b="1" dirty="0" smtClean="0">
                <a:solidFill>
                  <a:srgbClr val="C00000"/>
                </a:solidFill>
                <a:latin typeface="Times New Roman"/>
                <a:ea typeface="Times New Roman"/>
              </a:rPr>
              <a:t>начнет</a:t>
            </a:r>
          </a:p>
          <a:p>
            <a:pPr algn="just">
              <a:spcAft>
                <a:spcPts val="0"/>
              </a:spcAft>
            </a:pPr>
            <a:r>
              <a:rPr lang="ru-RU" sz="1200" b="1" dirty="0" smtClean="0">
                <a:solidFill>
                  <a:srgbClr val="C00000"/>
                </a:solidFill>
                <a:latin typeface="Times New Roman"/>
                <a:ea typeface="Times New Roman"/>
              </a:rPr>
              <a:t> </a:t>
            </a:r>
            <a:r>
              <a:rPr lang="ru-RU" sz="1200" b="1" dirty="0">
                <a:solidFill>
                  <a:srgbClr val="C00000"/>
                </a:solidFill>
                <a:latin typeface="Times New Roman"/>
                <a:ea typeface="Times New Roman"/>
              </a:rPr>
              <a:t>свой </a:t>
            </a:r>
            <a:r>
              <a:rPr lang="ru-RU" sz="1200" b="1" dirty="0" smtClean="0">
                <a:solidFill>
                  <a:srgbClr val="C00000"/>
                </a:solidFill>
                <a:latin typeface="Times New Roman"/>
                <a:ea typeface="Times New Roman"/>
              </a:rPr>
              <a:t>путь в </a:t>
            </a:r>
            <a:r>
              <a:rPr lang="ru-RU" sz="1200" b="1" dirty="0">
                <a:solidFill>
                  <a:srgbClr val="C00000"/>
                </a:solidFill>
                <a:latin typeface="Times New Roman"/>
                <a:ea typeface="Times New Roman"/>
              </a:rPr>
              <a:t>будущее? Каким оно н</a:t>
            </a:r>
            <a:r>
              <a:rPr lang="ru-RU" sz="1200" b="1" dirty="0" smtClean="0">
                <a:solidFill>
                  <a:srgbClr val="C00000"/>
                </a:solidFill>
                <a:latin typeface="Times New Roman"/>
                <a:ea typeface="Times New Roman"/>
              </a:rPr>
              <a:t>ам </a:t>
            </a:r>
            <a:r>
              <a:rPr lang="ru-RU" sz="1200" b="1" dirty="0">
                <a:solidFill>
                  <a:srgbClr val="C00000"/>
                </a:solidFill>
                <a:latin typeface="Times New Roman"/>
                <a:ea typeface="Times New Roman"/>
              </a:rPr>
              <a:t>представляется?</a:t>
            </a:r>
          </a:p>
          <a:p>
            <a:pPr algn="just">
              <a:spcAft>
                <a:spcPts val="0"/>
              </a:spcAft>
            </a:pPr>
            <a:r>
              <a:rPr lang="ru-RU" sz="1200" b="1" dirty="0" smtClean="0">
                <a:solidFill>
                  <a:srgbClr val="C00000"/>
                </a:solidFill>
                <a:latin typeface="Times New Roman"/>
                <a:ea typeface="Times New Roman"/>
              </a:rPr>
              <a:t>  Этому </a:t>
            </a:r>
            <a:r>
              <a:rPr lang="ru-RU" sz="1200" b="1" dirty="0">
                <a:solidFill>
                  <a:srgbClr val="C00000"/>
                </a:solidFill>
                <a:latin typeface="Times New Roman"/>
                <a:ea typeface="Times New Roman"/>
              </a:rPr>
              <a:t>и был посвящен «круглый стол» в 11 классе.</a:t>
            </a:r>
          </a:p>
        </p:txBody>
      </p:sp>
      <p:sp>
        <p:nvSpPr>
          <p:cNvPr id="10" name="Надпись 2"/>
          <p:cNvSpPr txBox="1">
            <a:spLocks noChangeArrowheads="1"/>
          </p:cNvSpPr>
          <p:nvPr/>
        </p:nvSpPr>
        <p:spPr bwMode="auto">
          <a:xfrm>
            <a:off x="180593" y="5315323"/>
            <a:ext cx="2960375" cy="2308324"/>
          </a:xfrm>
          <a:prstGeom prst="rect">
            <a:avLst/>
          </a:prstGeom>
          <a:solidFill>
            <a:srgbClr val="FFFFFF"/>
          </a:solidFill>
          <a:ln w="9525">
            <a:solidFill>
              <a:schemeClr val="tx2">
                <a:lumMod val="75000"/>
              </a:schemeClr>
            </a:solidFill>
            <a:miter lim="800000"/>
            <a:headEnd/>
            <a:tailEnd/>
          </a:ln>
        </p:spPr>
        <p:txBody>
          <a:bodyPr rot="0" vert="horz" wrap="square" lIns="91440" tIns="45720" rIns="91440" bIns="45720" anchor="t" anchorCtr="0">
            <a:spAutoFit/>
          </a:bodyPr>
          <a:lstStyle/>
          <a:p>
            <a:pPr algn="just">
              <a:spcAft>
                <a:spcPts val="0"/>
              </a:spcAft>
            </a:pPr>
            <a:r>
              <a:rPr lang="ru-RU" sz="1200" dirty="0" smtClean="0">
                <a:latin typeface="Times New Roman"/>
                <a:ea typeface="Times New Roman"/>
              </a:rPr>
              <a:t>    Мы хотим сделать мир лучше и решили начать с себя, со своего здоровья. После уроков у нас работают спортивные кружки и секции. У нас появилась возможность совершенствовать мастерство в таких играх, как баскетбол, волейбол, футбол, настольный теннис. Мы не только развиваемся физически, но и учимся общаться. А ведь для успеха в жизни умение общаться с людьми очень важно.</a:t>
            </a:r>
          </a:p>
          <a:p>
            <a:pPr algn="just">
              <a:spcAft>
                <a:spcPts val="0"/>
              </a:spcAft>
            </a:pPr>
            <a:r>
              <a:rPr lang="ru-RU" sz="1200" dirty="0">
                <a:latin typeface="Times New Roman"/>
                <a:ea typeface="Times New Roman"/>
              </a:rPr>
              <a:t> </a:t>
            </a:r>
            <a:r>
              <a:rPr lang="ru-RU" sz="1200" dirty="0" smtClean="0">
                <a:latin typeface="Times New Roman"/>
                <a:ea typeface="Times New Roman"/>
              </a:rPr>
              <a:t>                                       Фисенко Андрей                                                                               </a:t>
            </a:r>
          </a:p>
        </p:txBody>
      </p:sp>
      <p:sp>
        <p:nvSpPr>
          <p:cNvPr id="11" name="Надпись 2"/>
          <p:cNvSpPr txBox="1">
            <a:spLocks noChangeArrowheads="1"/>
          </p:cNvSpPr>
          <p:nvPr/>
        </p:nvSpPr>
        <p:spPr bwMode="auto">
          <a:xfrm>
            <a:off x="3324326" y="5313040"/>
            <a:ext cx="3159384" cy="230832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spAutoFit/>
          </a:bodyPr>
          <a:lstStyle/>
          <a:p>
            <a:pPr algn="just">
              <a:spcAft>
                <a:spcPts val="0"/>
              </a:spcAft>
            </a:pPr>
            <a:r>
              <a:rPr lang="ru-RU" sz="1200" dirty="0" smtClean="0">
                <a:latin typeface="Times New Roman"/>
                <a:ea typeface="Times New Roman"/>
              </a:rPr>
              <a:t>   </a:t>
            </a:r>
            <a:r>
              <a:rPr lang="ru-RU" sz="1200" dirty="0" smtClean="0">
                <a:effectLst/>
                <a:latin typeface="Times New Roman"/>
                <a:ea typeface="Times New Roman"/>
              </a:rPr>
              <a:t> Справедливы слова А. Шопенгауэра о том, что девять десятых нашего счастья зависит от нашего здоровья. В этом году увеличено количество уроков физкультуры. И это здорово! Именно на уроках физкультуры у нас формируется осознанное отношение к своему здоровью, воспитывается такое качество, как умение преодолевать трудности при достижении поставленных целей. Я думаю, что это мне поможет во взрослой жизни.</a:t>
            </a:r>
          </a:p>
          <a:p>
            <a:pPr algn="just">
              <a:spcAft>
                <a:spcPts val="0"/>
              </a:spcAft>
            </a:pPr>
            <a:r>
              <a:rPr lang="ru-RU" sz="1200" dirty="0" smtClean="0">
                <a:effectLst/>
                <a:latin typeface="Times New Roman"/>
                <a:ea typeface="Times New Roman"/>
              </a:rPr>
              <a:t>                                           Носов Сергей                                                                                                                     </a:t>
            </a:r>
          </a:p>
        </p:txBody>
      </p:sp>
      <p:sp>
        <p:nvSpPr>
          <p:cNvPr id="12" name="Надпись 2"/>
          <p:cNvSpPr txBox="1">
            <a:spLocks noChangeArrowheads="1"/>
          </p:cNvSpPr>
          <p:nvPr/>
        </p:nvSpPr>
        <p:spPr bwMode="auto">
          <a:xfrm>
            <a:off x="180593" y="7905328"/>
            <a:ext cx="6318769" cy="1754326"/>
          </a:xfrm>
          <a:prstGeom prst="rect">
            <a:avLst/>
          </a:prstGeom>
          <a:solidFill>
            <a:srgbClr val="FFFFFF"/>
          </a:solidFill>
          <a:ln w="9525">
            <a:solidFill>
              <a:schemeClr val="tx2">
                <a:lumMod val="75000"/>
              </a:schemeClr>
            </a:solidFill>
            <a:miter lim="800000"/>
            <a:headEnd/>
            <a:tailEnd/>
          </a:ln>
        </p:spPr>
        <p:txBody>
          <a:bodyPr rot="0" vert="horz" wrap="square" lIns="91440" tIns="45720" rIns="91440" bIns="45720" anchor="t" anchorCtr="0">
            <a:spAutoFit/>
          </a:bodyPr>
          <a:lstStyle/>
          <a:p>
            <a:pPr algn="just">
              <a:spcAft>
                <a:spcPts val="0"/>
              </a:spcAft>
            </a:pPr>
            <a:r>
              <a:rPr lang="ru-RU" sz="1200" dirty="0" smtClean="0">
                <a:latin typeface="Times New Roman"/>
                <a:ea typeface="Times New Roman"/>
              </a:rPr>
              <a:t>     Люди в любом возрасте размышляют о будущем и строят планы на дальнейшую жизнь. Мы не застрахованы от ошибок, соблазнов, прегрешений, человеческих пороков. Мы в  классе, да и в среде сверстников, стремимся устанавливать и поддерживать товарищеские, партнерские, дружеские отношения, не допускать «горячих» ситуаций во взаимоотношениях, хотя они все равно возникают. Классные часы по духовно-нравственному воспитанию помогают нам научиться общению, не конфликтовать с окружающими. И это важно, потому что люди, которые не конфликтуют, добиваются в жизни гораздо большего.</a:t>
            </a:r>
          </a:p>
          <a:p>
            <a:pPr algn="just">
              <a:spcAft>
                <a:spcPts val="0"/>
              </a:spcAft>
            </a:pPr>
            <a:endParaRPr lang="ru-RU" sz="1200" dirty="0">
              <a:latin typeface="Times New Roman"/>
              <a:ea typeface="Times New Roman"/>
            </a:endParaRPr>
          </a:p>
          <a:p>
            <a:pPr algn="just">
              <a:spcAft>
                <a:spcPts val="0"/>
              </a:spcAft>
            </a:pPr>
            <a:r>
              <a:rPr lang="ru-RU" sz="1200" dirty="0" smtClean="0">
                <a:latin typeface="Times New Roman"/>
                <a:ea typeface="Times New Roman"/>
              </a:rPr>
              <a:t>                                                                                                             Юсупова Саша</a:t>
            </a:r>
          </a:p>
        </p:txBody>
      </p:sp>
    </p:spTree>
    <p:extLst>
      <p:ext uri="{BB962C8B-B14F-4D97-AF65-F5344CB8AC3E}">
        <p14:creationId xmlns="" xmlns:p14="http://schemas.microsoft.com/office/powerpoint/2010/main" val="251344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дпись 2"/>
          <p:cNvSpPr txBox="1">
            <a:spLocks noChangeArrowheads="1"/>
          </p:cNvSpPr>
          <p:nvPr/>
        </p:nvSpPr>
        <p:spPr bwMode="auto">
          <a:xfrm>
            <a:off x="180590" y="200472"/>
            <a:ext cx="6488769" cy="1938992"/>
          </a:xfrm>
          <a:prstGeom prst="rect">
            <a:avLst/>
          </a:prstGeom>
          <a:solidFill>
            <a:srgbClr val="FFFFFF"/>
          </a:solidFill>
          <a:ln w="9525">
            <a:solidFill>
              <a:schemeClr val="tx2">
                <a:lumMod val="75000"/>
              </a:schemeClr>
            </a:solidFill>
            <a:miter lim="800000"/>
            <a:headEnd/>
            <a:tailEnd/>
          </a:ln>
        </p:spPr>
        <p:txBody>
          <a:bodyPr rot="0" vert="horz" wrap="square" lIns="91440" tIns="45720" rIns="91440" bIns="45720" anchor="t" anchorCtr="0">
            <a:spAutoFit/>
          </a:bodyPr>
          <a:lstStyle/>
          <a:p>
            <a:pPr algn="just">
              <a:spcAft>
                <a:spcPts val="0"/>
              </a:spcAft>
            </a:pPr>
            <a:r>
              <a:rPr lang="ru-RU" sz="1200" dirty="0" smtClean="0">
                <a:solidFill>
                  <a:schemeClr val="tx2">
                    <a:lumMod val="50000"/>
                  </a:schemeClr>
                </a:solidFill>
                <a:latin typeface="Times New Roman"/>
                <a:ea typeface="Times New Roman"/>
              </a:rPr>
              <a:t>     А я хочу сказать о любви. Сколько необъятного в этом слове! Когда любишь, то желаешь счастья другому, уважаешь его, сострадаешь.</a:t>
            </a:r>
          </a:p>
          <a:p>
            <a:pPr algn="just">
              <a:spcAft>
                <a:spcPts val="0"/>
              </a:spcAft>
            </a:pPr>
            <a:r>
              <a:rPr lang="ru-RU" sz="1200" dirty="0" smtClean="0">
                <a:solidFill>
                  <a:schemeClr val="tx2">
                    <a:lumMod val="50000"/>
                  </a:schemeClr>
                </a:solidFill>
                <a:latin typeface="Times New Roman"/>
                <a:ea typeface="Times New Roman"/>
              </a:rPr>
              <a:t> У Роберта Рождественского есть стихотворение</a:t>
            </a:r>
          </a:p>
          <a:p>
            <a:pPr algn="just">
              <a:spcAft>
                <a:spcPts val="0"/>
              </a:spcAft>
            </a:pPr>
            <a:r>
              <a:rPr lang="ru-RU" sz="1200" dirty="0" smtClean="0">
                <a:solidFill>
                  <a:schemeClr val="tx2">
                    <a:lumMod val="50000"/>
                  </a:schemeClr>
                </a:solidFill>
                <a:latin typeface="Times New Roman"/>
                <a:ea typeface="Times New Roman"/>
              </a:rPr>
              <a:t> «Все начинается с любви…».</a:t>
            </a:r>
          </a:p>
          <a:p>
            <a:pPr algn="just">
              <a:spcAft>
                <a:spcPts val="0"/>
              </a:spcAft>
            </a:pPr>
            <a:r>
              <a:rPr lang="ru-RU" sz="1200" dirty="0" smtClean="0">
                <a:solidFill>
                  <a:schemeClr val="tx2">
                    <a:lumMod val="50000"/>
                  </a:schemeClr>
                </a:solidFill>
                <a:latin typeface="Times New Roman"/>
                <a:ea typeface="Times New Roman"/>
              </a:rPr>
              <a:t>«… Все начинается с любви:</a:t>
            </a:r>
          </a:p>
          <a:p>
            <a:pPr algn="just">
              <a:spcAft>
                <a:spcPts val="0"/>
              </a:spcAft>
            </a:pPr>
            <a:r>
              <a:rPr lang="ru-RU" sz="1200" dirty="0">
                <a:solidFill>
                  <a:schemeClr val="tx2">
                    <a:lumMod val="50000"/>
                  </a:schemeClr>
                </a:solidFill>
                <a:latin typeface="Times New Roman"/>
                <a:ea typeface="Times New Roman"/>
              </a:rPr>
              <a:t> </a:t>
            </a:r>
            <a:r>
              <a:rPr lang="ru-RU" sz="1200" dirty="0" smtClean="0">
                <a:solidFill>
                  <a:schemeClr val="tx2">
                    <a:lumMod val="50000"/>
                  </a:schemeClr>
                </a:solidFill>
                <a:latin typeface="Times New Roman"/>
                <a:ea typeface="Times New Roman"/>
              </a:rPr>
              <a:t>      И озаренье, и работа, глаза цветов, глаза ребенка –</a:t>
            </a:r>
          </a:p>
          <a:p>
            <a:pPr algn="just">
              <a:spcAft>
                <a:spcPts val="0"/>
              </a:spcAft>
            </a:pPr>
            <a:r>
              <a:rPr lang="ru-RU" sz="1200" dirty="0">
                <a:solidFill>
                  <a:schemeClr val="tx2">
                    <a:lumMod val="50000"/>
                  </a:schemeClr>
                </a:solidFill>
                <a:latin typeface="Times New Roman"/>
                <a:ea typeface="Times New Roman"/>
              </a:rPr>
              <a:t> </a:t>
            </a:r>
            <a:r>
              <a:rPr lang="ru-RU" sz="1200" dirty="0" smtClean="0">
                <a:solidFill>
                  <a:schemeClr val="tx2">
                    <a:lumMod val="50000"/>
                  </a:schemeClr>
                </a:solidFill>
                <a:latin typeface="Times New Roman"/>
                <a:ea typeface="Times New Roman"/>
              </a:rPr>
              <a:t>      Все начинается с любви».</a:t>
            </a:r>
          </a:p>
          <a:p>
            <a:pPr algn="just">
              <a:spcAft>
                <a:spcPts val="0"/>
              </a:spcAft>
            </a:pPr>
            <a:r>
              <a:rPr lang="ru-RU" sz="1200" dirty="0" smtClean="0">
                <a:solidFill>
                  <a:schemeClr val="tx2">
                    <a:lumMod val="50000"/>
                  </a:schemeClr>
                </a:solidFill>
                <a:latin typeface="Times New Roman"/>
                <a:ea typeface="Times New Roman"/>
              </a:rPr>
              <a:t>Любовь неотделима от семьи, рождения детей. А это так необходимо нам в будущем.</a:t>
            </a:r>
          </a:p>
          <a:p>
            <a:pPr algn="just">
              <a:spcAft>
                <a:spcPts val="0"/>
              </a:spcAft>
            </a:pPr>
            <a:r>
              <a:rPr lang="ru-RU" sz="1200" dirty="0">
                <a:solidFill>
                  <a:schemeClr val="tx2">
                    <a:lumMod val="50000"/>
                  </a:schemeClr>
                </a:solidFill>
                <a:latin typeface="Times New Roman"/>
                <a:ea typeface="Times New Roman"/>
              </a:rPr>
              <a:t> </a:t>
            </a:r>
            <a:endParaRPr lang="ru-RU" sz="1200" dirty="0" smtClean="0">
              <a:solidFill>
                <a:schemeClr val="tx2">
                  <a:lumMod val="50000"/>
                </a:schemeClr>
              </a:solidFill>
              <a:latin typeface="Times New Roman"/>
              <a:ea typeface="Times New Roman"/>
            </a:endParaRPr>
          </a:p>
          <a:p>
            <a:pPr algn="just">
              <a:spcAft>
                <a:spcPts val="0"/>
              </a:spcAft>
            </a:pPr>
            <a:r>
              <a:rPr lang="ru-RU" sz="1200">
                <a:solidFill>
                  <a:schemeClr val="tx2">
                    <a:lumMod val="50000"/>
                  </a:schemeClr>
                </a:solidFill>
                <a:latin typeface="Times New Roman"/>
                <a:ea typeface="Times New Roman"/>
              </a:rPr>
              <a:t> </a:t>
            </a:r>
            <a:r>
              <a:rPr lang="ru-RU" sz="1200" smtClean="0">
                <a:solidFill>
                  <a:schemeClr val="tx2">
                    <a:lumMod val="50000"/>
                  </a:schemeClr>
                </a:solidFill>
                <a:latin typeface="Times New Roman"/>
                <a:ea typeface="Times New Roman"/>
              </a:rPr>
              <a:t>                                                                                                      </a:t>
            </a:r>
            <a:r>
              <a:rPr lang="ru-RU" sz="1200" dirty="0" smtClean="0">
                <a:solidFill>
                  <a:schemeClr val="tx2">
                    <a:lumMod val="50000"/>
                  </a:schemeClr>
                </a:solidFill>
                <a:latin typeface="Times New Roman"/>
                <a:ea typeface="Times New Roman"/>
              </a:rPr>
              <a:t>Кротова Лера.                                    </a:t>
            </a:r>
          </a:p>
        </p:txBody>
      </p:sp>
      <p:sp>
        <p:nvSpPr>
          <p:cNvPr id="3" name="Надпись 2"/>
          <p:cNvSpPr txBox="1">
            <a:spLocks noChangeArrowheads="1"/>
          </p:cNvSpPr>
          <p:nvPr/>
        </p:nvSpPr>
        <p:spPr bwMode="auto">
          <a:xfrm>
            <a:off x="180589" y="2288704"/>
            <a:ext cx="6488769" cy="1754326"/>
          </a:xfrm>
          <a:prstGeom prst="rect">
            <a:avLst/>
          </a:prstGeom>
          <a:solidFill>
            <a:srgbClr val="FFFFFF"/>
          </a:solidFill>
          <a:ln w="9525">
            <a:solidFill>
              <a:schemeClr val="tx2">
                <a:lumMod val="75000"/>
              </a:schemeClr>
            </a:solidFill>
            <a:miter lim="800000"/>
            <a:headEnd/>
            <a:tailEnd/>
          </a:ln>
        </p:spPr>
        <p:txBody>
          <a:bodyPr rot="0" vert="horz" wrap="square" lIns="91440" tIns="45720" rIns="91440" bIns="45720" anchor="t" anchorCtr="0">
            <a:spAutoFit/>
          </a:bodyPr>
          <a:lstStyle/>
          <a:p>
            <a:pPr algn="just">
              <a:spcAft>
                <a:spcPts val="0"/>
              </a:spcAft>
            </a:pPr>
            <a:r>
              <a:rPr lang="ru-RU" sz="1200" dirty="0" smtClean="0">
                <a:solidFill>
                  <a:schemeClr val="tx2">
                    <a:lumMod val="50000"/>
                  </a:schemeClr>
                </a:solidFill>
                <a:latin typeface="Times New Roman"/>
                <a:ea typeface="Times New Roman"/>
              </a:rPr>
              <a:t>     Будущее всегда загадочно. Интересно думать о том, что же будет с тобой, твоими близкими, друзьями, с любимым местом, где ты живешь, через два – три года. Я хотел бы жить среди добрых людей, потому что добрый человек, прежде всего, справедливый человек. Он не дает воли собственным чувствам и страхам. Умеет честно оценивать свой и чужой поступок. Справедливый человек никогда не воспользуется чужой слабостью. Для меня сложно научиться осознавать свои ошибки и больше их не совершать. И только добрые люди, их окружение помогает мне в этом. Поэтому я и хочу жить в обществе ДОБРЫХ людей!</a:t>
            </a:r>
          </a:p>
          <a:p>
            <a:pPr algn="just">
              <a:spcAft>
                <a:spcPts val="0"/>
              </a:spcAft>
            </a:pPr>
            <a:endParaRPr lang="ru-RU" sz="1200" dirty="0">
              <a:solidFill>
                <a:schemeClr val="tx2">
                  <a:lumMod val="50000"/>
                </a:schemeClr>
              </a:solidFill>
              <a:latin typeface="Times New Roman"/>
              <a:ea typeface="Times New Roman"/>
            </a:endParaRPr>
          </a:p>
          <a:p>
            <a:pPr algn="just">
              <a:spcAft>
                <a:spcPts val="0"/>
              </a:spcAft>
            </a:pPr>
            <a:r>
              <a:rPr lang="ru-RU" sz="1200" dirty="0" smtClean="0">
                <a:solidFill>
                  <a:schemeClr val="tx2">
                    <a:lumMod val="50000"/>
                  </a:schemeClr>
                </a:solidFill>
                <a:latin typeface="Times New Roman"/>
                <a:ea typeface="Times New Roman"/>
              </a:rPr>
              <a:t>                                                                                                           Гусев Олег.</a:t>
            </a:r>
          </a:p>
        </p:txBody>
      </p:sp>
      <p:pic>
        <p:nvPicPr>
          <p:cNvPr id="4" name="Picture 6"/>
          <p:cNvPicPr>
            <a:picLocks noChangeAspect="1" noChangeArrowheads="1"/>
          </p:cNvPicPr>
          <p:nvPr/>
        </p:nvPicPr>
        <p:blipFill>
          <a:blip r:embed="rId2" cstate="print"/>
          <a:srcRect/>
          <a:stretch>
            <a:fillRect/>
          </a:stretch>
        </p:blipFill>
        <p:spPr bwMode="auto">
          <a:xfrm>
            <a:off x="404813" y="4953000"/>
            <a:ext cx="6264275" cy="4176713"/>
          </a:xfrm>
          <a:prstGeom prst="rect">
            <a:avLst/>
          </a:prstGeom>
          <a:noFill/>
          <a:ln w="9525">
            <a:noFill/>
            <a:miter lim="800000"/>
            <a:headEnd/>
            <a:tailEnd/>
          </a:ln>
        </p:spPr>
      </p:pic>
    </p:spTree>
    <p:extLst>
      <p:ext uri="{BB962C8B-B14F-4D97-AF65-F5344CB8AC3E}">
        <p14:creationId xmlns="" xmlns:p14="http://schemas.microsoft.com/office/powerpoint/2010/main" val="62750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4941" y="207124"/>
            <a:ext cx="6318770" cy="418743"/>
          </a:xfrm>
          <a:prstGeom prst="rect">
            <a:avLst/>
          </a:prstGeom>
          <a:solidFill>
            <a:srgbClr val="F3FDFF"/>
          </a:solidFill>
          <a:ln>
            <a:solidFill>
              <a:srgbClr val="D8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609826" y="231829"/>
            <a:ext cx="3429000" cy="369332"/>
          </a:xfrm>
          <a:prstGeom prst="rect">
            <a:avLst/>
          </a:prstGeom>
        </p:spPr>
        <p:txBody>
          <a:bodyPr>
            <a:spAutoFit/>
          </a:bodyPr>
          <a:lstStyle/>
          <a:p>
            <a:pPr algn="ctr"/>
            <a:r>
              <a:rPr lang="ru-RU" b="1" dirty="0" smtClean="0">
                <a:solidFill>
                  <a:schemeClr val="accent1">
                    <a:lumMod val="75000"/>
                  </a:schemeClr>
                </a:solidFill>
                <a:latin typeface="Times New Roman"/>
                <a:ea typeface="Times New Roman"/>
              </a:rPr>
              <a:t>Кто с нами?</a:t>
            </a:r>
            <a:endParaRPr lang="ru-RU" dirty="0"/>
          </a:p>
        </p:txBody>
      </p:sp>
      <p:sp>
        <p:nvSpPr>
          <p:cNvPr id="5" name="Надпись 2"/>
          <p:cNvSpPr txBox="1">
            <a:spLocks noChangeArrowheads="1"/>
          </p:cNvSpPr>
          <p:nvPr/>
        </p:nvSpPr>
        <p:spPr bwMode="auto">
          <a:xfrm>
            <a:off x="116632" y="992560"/>
            <a:ext cx="6328320" cy="4524315"/>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spAutoFit/>
          </a:bodyPr>
          <a:lstStyle/>
          <a:p>
            <a:pPr algn="just">
              <a:spcAft>
                <a:spcPts val="0"/>
              </a:spcAft>
            </a:pPr>
            <a:r>
              <a:rPr lang="ru-RU" sz="1200" dirty="0" smtClean="0">
                <a:latin typeface="Times New Roman"/>
                <a:ea typeface="Times New Roman"/>
              </a:rPr>
              <a:t>   </a:t>
            </a:r>
            <a:r>
              <a:rPr lang="ru-RU" sz="1200" dirty="0" smtClean="0">
                <a:effectLst/>
                <a:latin typeface="Times New Roman"/>
                <a:ea typeface="Times New Roman"/>
              </a:rPr>
              <a:t> </a:t>
            </a:r>
            <a:r>
              <a:rPr lang="ru-RU" sz="1200" dirty="0" smtClean="0">
                <a:latin typeface="Times New Roman"/>
                <a:ea typeface="Times New Roman"/>
              </a:rPr>
              <a:t>В нашей школе большое внимание уделяется навыкам формирования здорового образа жизни. </a:t>
            </a:r>
          </a:p>
          <a:p>
            <a:pPr algn="just">
              <a:spcAft>
                <a:spcPts val="0"/>
              </a:spcAft>
            </a:pPr>
            <a:r>
              <a:rPr lang="ru-RU" sz="1200" dirty="0" smtClean="0">
                <a:latin typeface="Times New Roman"/>
                <a:ea typeface="Times New Roman"/>
              </a:rPr>
              <a:t>   Каждый из нас знает, что здоровый образ жизни культ здоровья, активность человека, направленная на сохранения здоровья.</a:t>
            </a:r>
          </a:p>
          <a:p>
            <a:pPr algn="just">
              <a:spcAft>
                <a:spcPts val="0"/>
              </a:spcAft>
            </a:pPr>
            <a:r>
              <a:rPr lang="ru-RU" sz="1200" dirty="0" smtClean="0">
                <a:effectLst/>
                <a:latin typeface="Times New Roman"/>
                <a:ea typeface="Times New Roman"/>
              </a:rPr>
              <a:t>   Помимо тематических классных часов, бесед, встреч по формированию навыков ЗОЖ у нас есть традиционные общешкольные социально-значимые дела.</a:t>
            </a:r>
          </a:p>
          <a:p>
            <a:pPr algn="just">
              <a:spcAft>
                <a:spcPts val="0"/>
              </a:spcAft>
            </a:pPr>
            <a:r>
              <a:rPr lang="ru-RU" sz="1200" dirty="0" smtClean="0">
                <a:latin typeface="Times New Roman"/>
                <a:ea typeface="Times New Roman"/>
              </a:rPr>
              <a:t>    Это наши ежегодные дни Здоровья и дни Туриста по окончании учебного года. После плодотворного учебного года и долгого сидения </a:t>
            </a:r>
          </a:p>
          <a:p>
            <a:pPr algn="just">
              <a:spcAft>
                <a:spcPts val="0"/>
              </a:spcAft>
            </a:pPr>
            <a:r>
              <a:rPr lang="ru-RU" sz="1200" dirty="0" smtClean="0">
                <a:latin typeface="Times New Roman"/>
                <a:ea typeface="Times New Roman"/>
              </a:rPr>
              <a:t>за партами мы выходим на природу. </a:t>
            </a:r>
          </a:p>
          <a:p>
            <a:pPr algn="just">
              <a:spcAft>
                <a:spcPts val="0"/>
              </a:spcAft>
            </a:pPr>
            <a:r>
              <a:rPr lang="ru-RU" sz="1200" dirty="0" smtClean="0">
                <a:effectLst/>
                <a:latin typeface="Times New Roman"/>
                <a:ea typeface="Times New Roman"/>
              </a:rPr>
              <a:t>   У нас есть свой любимый уголок природы, </a:t>
            </a:r>
          </a:p>
          <a:p>
            <a:pPr algn="just">
              <a:spcAft>
                <a:spcPts val="0"/>
              </a:spcAft>
            </a:pPr>
            <a:r>
              <a:rPr lang="ru-RU" sz="1200" dirty="0" smtClean="0">
                <a:effectLst/>
                <a:latin typeface="Times New Roman"/>
                <a:ea typeface="Times New Roman"/>
              </a:rPr>
              <a:t>куда мы приходим всей школой. Но прежде, </a:t>
            </a:r>
          </a:p>
          <a:p>
            <a:pPr algn="just">
              <a:spcAft>
                <a:spcPts val="0"/>
              </a:spcAft>
            </a:pPr>
            <a:r>
              <a:rPr lang="ru-RU" sz="1200" dirty="0" smtClean="0">
                <a:effectLst/>
                <a:latin typeface="Times New Roman"/>
                <a:ea typeface="Times New Roman"/>
              </a:rPr>
              <a:t>конечно, мы там наводим санитарный порядок:</a:t>
            </a:r>
          </a:p>
          <a:p>
            <a:pPr algn="just">
              <a:spcAft>
                <a:spcPts val="0"/>
              </a:spcAft>
            </a:pPr>
            <a:r>
              <a:rPr lang="ru-RU" sz="1200" dirty="0" smtClean="0">
                <a:effectLst/>
                <a:latin typeface="Times New Roman"/>
                <a:ea typeface="Times New Roman"/>
              </a:rPr>
              <a:t> убираем мусор, вырубаем сухую траву.</a:t>
            </a:r>
          </a:p>
          <a:p>
            <a:pPr algn="just">
              <a:spcAft>
                <a:spcPts val="0"/>
              </a:spcAft>
            </a:pPr>
            <a:r>
              <a:rPr lang="ru-RU" sz="1200" dirty="0" smtClean="0">
                <a:latin typeface="Times New Roman"/>
                <a:ea typeface="Times New Roman"/>
              </a:rPr>
              <a:t>   Во время маршрута мы сочиняем </a:t>
            </a:r>
            <a:r>
              <a:rPr lang="ru-RU" sz="1200" dirty="0" err="1" smtClean="0">
                <a:latin typeface="Times New Roman"/>
                <a:ea typeface="Times New Roman"/>
              </a:rPr>
              <a:t>кричалки</a:t>
            </a:r>
            <a:r>
              <a:rPr lang="ru-RU" sz="1200" dirty="0" smtClean="0">
                <a:latin typeface="Times New Roman"/>
                <a:ea typeface="Times New Roman"/>
              </a:rPr>
              <a:t>, </a:t>
            </a:r>
          </a:p>
          <a:p>
            <a:pPr algn="just">
              <a:spcAft>
                <a:spcPts val="0"/>
              </a:spcAft>
            </a:pPr>
            <a:r>
              <a:rPr lang="ru-RU" sz="1200" dirty="0" smtClean="0">
                <a:latin typeface="Times New Roman"/>
                <a:ea typeface="Times New Roman"/>
              </a:rPr>
              <a:t>собираем лекарственные травы, отыскиваем</a:t>
            </a:r>
          </a:p>
          <a:p>
            <a:pPr algn="just">
              <a:spcAft>
                <a:spcPts val="0"/>
              </a:spcAft>
            </a:pPr>
            <a:r>
              <a:rPr lang="ru-RU" sz="1200" dirty="0" smtClean="0">
                <a:latin typeface="Times New Roman"/>
                <a:ea typeface="Times New Roman"/>
              </a:rPr>
              <a:t> «клады». А уже на месте мы готовим </a:t>
            </a:r>
          </a:p>
          <a:p>
            <a:pPr algn="just">
              <a:spcAft>
                <a:spcPts val="0"/>
              </a:spcAft>
            </a:pPr>
            <a:r>
              <a:rPr lang="ru-RU" sz="1200" dirty="0" smtClean="0">
                <a:latin typeface="Times New Roman"/>
                <a:ea typeface="Times New Roman"/>
              </a:rPr>
              <a:t>обязательную походную кашу и проводим </a:t>
            </a:r>
          </a:p>
          <a:p>
            <a:pPr algn="just">
              <a:spcAft>
                <a:spcPts val="0"/>
              </a:spcAft>
            </a:pPr>
            <a:r>
              <a:rPr lang="ru-RU" sz="1200" dirty="0" smtClean="0">
                <a:latin typeface="Times New Roman"/>
                <a:ea typeface="Times New Roman"/>
              </a:rPr>
              <a:t>спортивные соревнования и всевозможные </a:t>
            </a:r>
          </a:p>
          <a:p>
            <a:pPr algn="just">
              <a:spcAft>
                <a:spcPts val="0"/>
              </a:spcAft>
            </a:pPr>
            <a:r>
              <a:rPr lang="ru-RU" sz="1200" dirty="0" smtClean="0">
                <a:latin typeface="Times New Roman"/>
                <a:ea typeface="Times New Roman"/>
              </a:rPr>
              <a:t>конкурсы. Отдых всегда проходит здорово </a:t>
            </a:r>
          </a:p>
          <a:p>
            <a:pPr algn="just">
              <a:spcAft>
                <a:spcPts val="0"/>
              </a:spcAft>
            </a:pPr>
            <a:r>
              <a:rPr lang="ru-RU" sz="1200" dirty="0" smtClean="0">
                <a:latin typeface="Times New Roman"/>
                <a:ea typeface="Times New Roman"/>
              </a:rPr>
              <a:t>и с пользой! Еще никто не жаловался на скуку</a:t>
            </a:r>
          </a:p>
          <a:p>
            <a:pPr algn="just">
              <a:spcAft>
                <a:spcPts val="0"/>
              </a:spcAft>
            </a:pPr>
            <a:r>
              <a:rPr lang="ru-RU" sz="1200" dirty="0" smtClean="0">
                <a:latin typeface="Times New Roman"/>
                <a:ea typeface="Times New Roman"/>
              </a:rPr>
              <a:t> или усталость! Присоединяйтесь к нам!</a:t>
            </a:r>
          </a:p>
          <a:p>
            <a:pPr algn="just">
              <a:spcAft>
                <a:spcPts val="0"/>
              </a:spcAft>
            </a:pPr>
            <a:endParaRPr lang="ru-RU" sz="1200" dirty="0" smtClean="0">
              <a:effectLst/>
              <a:latin typeface="Times New Roman"/>
              <a:ea typeface="Times New Roman"/>
            </a:endParaRPr>
          </a:p>
          <a:p>
            <a:pPr algn="just">
              <a:spcAft>
                <a:spcPts val="0"/>
              </a:spcAft>
            </a:pPr>
            <a:r>
              <a:rPr lang="ru-RU" sz="1200" dirty="0" smtClean="0">
                <a:latin typeface="Times New Roman"/>
                <a:ea typeface="Times New Roman"/>
              </a:rPr>
              <a:t>                                         Юсупова Саша</a:t>
            </a:r>
            <a:endParaRPr lang="ru-RU" sz="1200" dirty="0" smtClean="0">
              <a:effectLst/>
              <a:latin typeface="Times New Roman"/>
              <a:ea typeface="Times New Roman"/>
            </a:endParaRPr>
          </a:p>
          <a:p>
            <a:pPr algn="just">
              <a:spcAft>
                <a:spcPts val="0"/>
              </a:spcAft>
            </a:pPr>
            <a:endParaRPr lang="ru-RU" sz="1200" dirty="0" smtClean="0">
              <a:effectLst/>
              <a:latin typeface="Times New Roman"/>
              <a:ea typeface="Times New Roman"/>
            </a:endParaRPr>
          </a:p>
        </p:txBody>
      </p:sp>
      <p:pic>
        <p:nvPicPr>
          <p:cNvPr id="6" name="Picture 4"/>
          <p:cNvPicPr>
            <a:picLocks noChangeAspect="1" noChangeArrowheads="1"/>
          </p:cNvPicPr>
          <p:nvPr/>
        </p:nvPicPr>
        <p:blipFill>
          <a:blip r:embed="rId2" cstate="print">
            <a:lum bright="6000"/>
          </a:blip>
          <a:srcRect/>
          <a:stretch>
            <a:fillRect/>
          </a:stretch>
        </p:blipFill>
        <p:spPr bwMode="auto">
          <a:xfrm>
            <a:off x="3968588" y="2432720"/>
            <a:ext cx="1800200" cy="1274911"/>
          </a:xfrm>
          <a:prstGeom prst="rect">
            <a:avLst/>
          </a:prstGeom>
          <a:noFill/>
          <a:ln w="9525">
            <a:noFill/>
            <a:miter lim="800000"/>
            <a:headEnd/>
            <a:tailEnd/>
          </a:ln>
          <a:effectLst/>
        </p:spPr>
      </p:pic>
      <p:pic>
        <p:nvPicPr>
          <p:cNvPr id="7" name="Picture 7"/>
          <p:cNvPicPr>
            <a:picLocks noChangeAspect="1" noChangeArrowheads="1"/>
          </p:cNvPicPr>
          <p:nvPr/>
        </p:nvPicPr>
        <p:blipFill>
          <a:blip r:embed="rId3" cstate="print">
            <a:lum bright="12000"/>
          </a:blip>
          <a:srcRect/>
          <a:stretch>
            <a:fillRect/>
          </a:stretch>
        </p:blipFill>
        <p:spPr bwMode="auto">
          <a:xfrm>
            <a:off x="3752563" y="3872880"/>
            <a:ext cx="2288161" cy="1440160"/>
          </a:xfrm>
          <a:prstGeom prst="rect">
            <a:avLst/>
          </a:prstGeom>
          <a:noFill/>
          <a:ln w="9525">
            <a:noFill/>
            <a:miter lim="800000"/>
            <a:headEnd/>
            <a:tailEnd/>
          </a:ln>
          <a:effectLst/>
        </p:spPr>
      </p:pic>
      <p:sp>
        <p:nvSpPr>
          <p:cNvPr id="8" name="Надпись 2"/>
          <p:cNvSpPr txBox="1">
            <a:spLocks noChangeArrowheads="1"/>
          </p:cNvSpPr>
          <p:nvPr/>
        </p:nvSpPr>
        <p:spPr bwMode="auto">
          <a:xfrm>
            <a:off x="3068960" y="5889104"/>
            <a:ext cx="3520008" cy="323165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spAutoFit/>
          </a:bodyPr>
          <a:lstStyle/>
          <a:p>
            <a:pPr>
              <a:spcAft>
                <a:spcPts val="0"/>
              </a:spcAft>
            </a:pPr>
            <a:r>
              <a:rPr lang="ru-RU" sz="1200" dirty="0" smtClean="0">
                <a:latin typeface="Times New Roman"/>
                <a:ea typeface="Times New Roman"/>
              </a:rPr>
              <a:t>   Два года назад, в год юбилея нашей школы </a:t>
            </a:r>
          </a:p>
          <a:p>
            <a:pPr>
              <a:spcAft>
                <a:spcPts val="0"/>
              </a:spcAft>
            </a:pPr>
            <a:r>
              <a:rPr lang="ru-RU" sz="1200" dirty="0" smtClean="0">
                <a:latin typeface="Times New Roman"/>
                <a:ea typeface="Times New Roman"/>
              </a:rPr>
              <a:t>у нас был организован турнир по футболу на</a:t>
            </a:r>
          </a:p>
          <a:p>
            <a:pPr>
              <a:spcAft>
                <a:spcPts val="0"/>
              </a:spcAft>
            </a:pPr>
            <a:r>
              <a:rPr lang="ru-RU" sz="1200" dirty="0" smtClean="0">
                <a:latin typeface="Times New Roman"/>
                <a:ea typeface="Times New Roman"/>
              </a:rPr>
              <a:t> Кубок директора школы.</a:t>
            </a:r>
          </a:p>
          <a:p>
            <a:pPr>
              <a:spcAft>
                <a:spcPts val="0"/>
              </a:spcAft>
            </a:pPr>
            <a:r>
              <a:rPr lang="ru-RU" sz="1200" dirty="0" smtClean="0">
                <a:latin typeface="Times New Roman"/>
                <a:ea typeface="Times New Roman"/>
              </a:rPr>
              <a:t>   Интерес был огромный, участников было </a:t>
            </a:r>
          </a:p>
          <a:p>
            <a:pPr>
              <a:spcAft>
                <a:spcPts val="0"/>
              </a:spcAft>
            </a:pPr>
            <a:r>
              <a:rPr lang="ru-RU" sz="1200" dirty="0" smtClean="0">
                <a:latin typeface="Times New Roman"/>
                <a:ea typeface="Times New Roman"/>
              </a:rPr>
              <a:t>много, так, что нашему Александру Васильевичу</a:t>
            </a:r>
          </a:p>
          <a:p>
            <a:pPr>
              <a:spcAft>
                <a:spcPts val="0"/>
              </a:spcAft>
            </a:pPr>
            <a:r>
              <a:rPr lang="ru-RU" sz="1200" dirty="0" smtClean="0">
                <a:latin typeface="Times New Roman"/>
                <a:ea typeface="Times New Roman"/>
              </a:rPr>
              <a:t> пришлось приобрести два кубка: один для</a:t>
            </a:r>
          </a:p>
          <a:p>
            <a:pPr>
              <a:spcAft>
                <a:spcPts val="0"/>
              </a:spcAft>
            </a:pPr>
            <a:r>
              <a:rPr lang="ru-RU" sz="1200" dirty="0" smtClean="0">
                <a:latin typeface="Times New Roman"/>
                <a:ea typeface="Times New Roman"/>
              </a:rPr>
              <a:t> школьников среднего звена, другой – для старшего звена.</a:t>
            </a:r>
          </a:p>
          <a:p>
            <a:pPr>
              <a:spcAft>
                <a:spcPts val="0"/>
              </a:spcAft>
            </a:pPr>
            <a:r>
              <a:rPr lang="ru-RU" sz="1200" dirty="0" smtClean="0">
                <a:latin typeface="Times New Roman"/>
                <a:ea typeface="Times New Roman"/>
              </a:rPr>
              <a:t>   Кубки переходящие. Вот уже дважды прошел </a:t>
            </a:r>
          </a:p>
          <a:p>
            <a:pPr>
              <a:spcAft>
                <a:spcPts val="0"/>
              </a:spcAft>
            </a:pPr>
            <a:r>
              <a:rPr lang="ru-RU" sz="1200" dirty="0" smtClean="0">
                <a:latin typeface="Times New Roman"/>
                <a:ea typeface="Times New Roman"/>
              </a:rPr>
              <a:t>этот турнир. Победители в этом году новые.</a:t>
            </a:r>
          </a:p>
          <a:p>
            <a:pPr>
              <a:spcAft>
                <a:spcPts val="0"/>
              </a:spcAft>
            </a:pPr>
            <a:r>
              <a:rPr lang="ru-RU" sz="1200" dirty="0" smtClean="0">
                <a:latin typeface="Times New Roman"/>
                <a:ea typeface="Times New Roman"/>
              </a:rPr>
              <a:t> Интерес и азарт к футболу растет. </a:t>
            </a:r>
          </a:p>
          <a:p>
            <a:pPr>
              <a:spcAft>
                <a:spcPts val="0"/>
              </a:spcAft>
            </a:pPr>
            <a:r>
              <a:rPr lang="ru-RU" sz="1200" dirty="0" smtClean="0">
                <a:latin typeface="Times New Roman"/>
                <a:ea typeface="Times New Roman"/>
              </a:rPr>
              <a:t>Может, </a:t>
            </a:r>
          </a:p>
          <a:p>
            <a:pPr>
              <a:spcAft>
                <a:spcPts val="0"/>
              </a:spcAft>
            </a:pPr>
            <a:r>
              <a:rPr lang="ru-RU" sz="1200" dirty="0" smtClean="0">
                <a:latin typeface="Times New Roman"/>
                <a:ea typeface="Times New Roman"/>
              </a:rPr>
              <a:t>наш турнир в будущем вырастит нового чемпиона? </a:t>
            </a:r>
          </a:p>
          <a:p>
            <a:pPr>
              <a:spcAft>
                <a:spcPts val="0"/>
              </a:spcAft>
            </a:pPr>
            <a:r>
              <a:rPr lang="ru-RU" sz="1200" dirty="0" smtClean="0">
                <a:latin typeface="Times New Roman"/>
                <a:ea typeface="Times New Roman"/>
              </a:rPr>
              <a:t>Кто знает?</a:t>
            </a:r>
          </a:p>
          <a:p>
            <a:pPr>
              <a:spcAft>
                <a:spcPts val="0"/>
              </a:spcAft>
            </a:pPr>
            <a:endParaRPr lang="ru-RU" sz="1200" dirty="0" smtClean="0">
              <a:latin typeface="Times New Roman"/>
              <a:ea typeface="Times New Roman"/>
            </a:endParaRPr>
          </a:p>
          <a:p>
            <a:pPr>
              <a:spcAft>
                <a:spcPts val="0"/>
              </a:spcAft>
            </a:pPr>
            <a:r>
              <a:rPr lang="ru-RU" sz="1200" dirty="0" smtClean="0">
                <a:latin typeface="Times New Roman"/>
                <a:ea typeface="Times New Roman"/>
              </a:rPr>
              <a:t>                                  </a:t>
            </a:r>
            <a:r>
              <a:rPr lang="ru-RU" sz="1200" dirty="0" err="1" smtClean="0">
                <a:latin typeface="Times New Roman"/>
                <a:ea typeface="Times New Roman"/>
              </a:rPr>
              <a:t>Фисенко</a:t>
            </a:r>
            <a:r>
              <a:rPr lang="ru-RU" sz="1200" dirty="0" smtClean="0">
                <a:latin typeface="Times New Roman"/>
                <a:ea typeface="Times New Roman"/>
              </a:rPr>
              <a:t> Андрей</a:t>
            </a:r>
          </a:p>
          <a:p>
            <a:pPr algn="r">
              <a:spcAft>
                <a:spcPts val="0"/>
              </a:spcAft>
            </a:pPr>
            <a:endParaRPr lang="ru-RU" sz="1200" dirty="0" smtClean="0">
              <a:effectLst/>
              <a:latin typeface="Times New Roman"/>
              <a:ea typeface="Times New Roman"/>
            </a:endParaRPr>
          </a:p>
        </p:txBody>
      </p:sp>
      <p:sp>
        <p:nvSpPr>
          <p:cNvPr id="10" name="Прямоугольник 9"/>
          <p:cNvSpPr/>
          <p:nvPr/>
        </p:nvSpPr>
        <p:spPr>
          <a:xfrm>
            <a:off x="116632" y="5889104"/>
            <a:ext cx="2952328" cy="324036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1" name="Picture 4"/>
          <p:cNvPicPr>
            <a:picLocks noChangeAspect="1" noChangeArrowheads="1"/>
          </p:cNvPicPr>
          <p:nvPr/>
        </p:nvPicPr>
        <p:blipFill>
          <a:blip r:embed="rId4" cstate="print">
            <a:lum bright="12000"/>
          </a:blip>
          <a:srcRect/>
          <a:stretch>
            <a:fillRect/>
          </a:stretch>
        </p:blipFill>
        <p:spPr bwMode="auto">
          <a:xfrm>
            <a:off x="548680" y="5961112"/>
            <a:ext cx="2381159" cy="1512168"/>
          </a:xfrm>
          <a:prstGeom prst="rect">
            <a:avLst/>
          </a:prstGeom>
          <a:noFill/>
          <a:ln w="9525">
            <a:noFill/>
            <a:miter lim="800000"/>
            <a:headEnd/>
            <a:tailEnd/>
          </a:ln>
          <a:effectLst/>
        </p:spPr>
      </p:pic>
      <p:pic>
        <p:nvPicPr>
          <p:cNvPr id="12" name="Picture 6"/>
          <p:cNvPicPr>
            <a:picLocks noChangeAspect="1" noChangeArrowheads="1"/>
          </p:cNvPicPr>
          <p:nvPr/>
        </p:nvPicPr>
        <p:blipFill>
          <a:blip r:embed="rId5" cstate="print"/>
          <a:srcRect/>
          <a:stretch>
            <a:fillRect/>
          </a:stretch>
        </p:blipFill>
        <p:spPr bwMode="auto">
          <a:xfrm>
            <a:off x="188640" y="7545288"/>
            <a:ext cx="2801276" cy="1512168"/>
          </a:xfrm>
          <a:prstGeom prst="rect">
            <a:avLst/>
          </a:prstGeom>
          <a:noFill/>
          <a:ln w="9525">
            <a:noFill/>
            <a:miter lim="800000"/>
            <a:headEnd/>
            <a:tailEnd/>
          </a:ln>
          <a:effectLst/>
        </p:spPr>
      </p:pic>
    </p:spTree>
    <p:extLst>
      <p:ext uri="{BB962C8B-B14F-4D97-AF65-F5344CB8AC3E}">
        <p14:creationId xmlns="" xmlns:p14="http://schemas.microsoft.com/office/powerpoint/2010/main" val="129668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дпись 2"/>
          <p:cNvSpPr txBox="1">
            <a:spLocks noChangeArrowheads="1"/>
          </p:cNvSpPr>
          <p:nvPr/>
        </p:nvSpPr>
        <p:spPr bwMode="auto">
          <a:xfrm>
            <a:off x="260648" y="272480"/>
            <a:ext cx="6328320" cy="9325630"/>
          </a:xfrm>
          <a:prstGeom prst="rect">
            <a:avLst/>
          </a:prstGeom>
          <a:solidFill>
            <a:srgbClr val="FFFFFF"/>
          </a:solidFill>
          <a:ln w="9525">
            <a:solidFill>
              <a:srgbClr val="92D050"/>
            </a:solidFill>
            <a:miter lim="800000"/>
            <a:headEnd/>
            <a:tailEnd/>
          </a:ln>
        </p:spPr>
        <p:txBody>
          <a:bodyPr rot="0" vert="horz" wrap="square" lIns="91440" tIns="45720" rIns="91440" bIns="45720" anchor="t" anchorCtr="0">
            <a:spAutoFit/>
          </a:bodyPr>
          <a:lstStyle/>
          <a:p>
            <a:pPr algn="just">
              <a:spcAft>
                <a:spcPts val="0"/>
              </a:spcAft>
            </a:pPr>
            <a:r>
              <a:rPr lang="ru-RU" sz="1200" dirty="0" smtClean="0">
                <a:latin typeface="Times New Roman"/>
                <a:ea typeface="Times New Roman"/>
              </a:rPr>
              <a:t>   </a:t>
            </a:r>
            <a:r>
              <a:rPr lang="ru-RU" sz="1200" dirty="0" smtClean="0">
                <a:effectLst/>
                <a:latin typeface="Times New Roman"/>
                <a:ea typeface="Times New Roman"/>
              </a:rPr>
              <a:t> И взрослый и ребенок в нашей школе знает, что образ жизни очень влияет на состояние здоровья человека.</a:t>
            </a:r>
          </a:p>
          <a:p>
            <a:pPr algn="just">
              <a:spcAft>
                <a:spcPts val="0"/>
              </a:spcAft>
            </a:pPr>
            <a:r>
              <a:rPr lang="ru-RU" sz="1200" dirty="0" smtClean="0">
                <a:latin typeface="Times New Roman"/>
                <a:ea typeface="Times New Roman"/>
              </a:rPr>
              <a:t>   Поэтому так много среди традиционных общешкольных дел есть спортивных мероприятий, которые развивают выносливость, силу, сноровку, поддерживают здоровье.</a:t>
            </a:r>
          </a:p>
          <a:p>
            <a:pPr algn="just">
              <a:spcAft>
                <a:spcPts val="0"/>
              </a:spcAft>
            </a:pPr>
            <a:r>
              <a:rPr lang="ru-RU" sz="1200" dirty="0" smtClean="0">
                <a:effectLst/>
                <a:latin typeface="Times New Roman"/>
                <a:ea typeface="Times New Roman"/>
              </a:rPr>
              <a:t>   Мне очень нравится наш день Бегуна, который проводится каждый сентябрь. Бежим все: и малыши, и взрослые, и девочки, и мальчики. День бегуна включает эстафету и марафон. Но каждый год в день соревнований наши руководители обязательно придумывают какую-нибудь интригу, чтобы нам было весело и интересно. Предлагаю всем организовать такие дни у себя в школе. Поверьте, это здорово! </a:t>
            </a:r>
          </a:p>
          <a:p>
            <a:pPr algn="just">
              <a:spcAft>
                <a:spcPts val="0"/>
              </a:spcAft>
            </a:pPr>
            <a:endParaRPr lang="ru-RU" sz="1200" dirty="0" smtClean="0">
              <a:latin typeface="Times New Roman"/>
              <a:ea typeface="Times New Roman"/>
            </a:endParaRPr>
          </a:p>
          <a:p>
            <a:pPr algn="just">
              <a:spcAft>
                <a:spcPts val="0"/>
              </a:spcAft>
            </a:pPr>
            <a:r>
              <a:rPr lang="ru-RU" sz="1200" dirty="0" smtClean="0">
                <a:effectLst/>
                <a:latin typeface="Times New Roman"/>
                <a:ea typeface="Times New Roman"/>
              </a:rPr>
              <a:t>                                                                                                          </a:t>
            </a:r>
            <a:r>
              <a:rPr lang="ru-RU" sz="1200" dirty="0" err="1" smtClean="0">
                <a:effectLst/>
                <a:latin typeface="Times New Roman"/>
                <a:ea typeface="Times New Roman"/>
              </a:rPr>
              <a:t>Егощенкова</a:t>
            </a:r>
            <a:r>
              <a:rPr lang="ru-RU" sz="1200" dirty="0" smtClean="0">
                <a:effectLst/>
                <a:latin typeface="Times New Roman"/>
                <a:ea typeface="Times New Roman"/>
              </a:rPr>
              <a:t> Ольга</a:t>
            </a:r>
          </a:p>
          <a:p>
            <a:pPr algn="just">
              <a:spcAft>
                <a:spcPts val="0"/>
              </a:spcAft>
            </a:pPr>
            <a:endParaRPr lang="ru-RU" sz="1200" dirty="0" smtClean="0">
              <a:latin typeface="Times New Roman"/>
              <a:ea typeface="Times New Roman"/>
            </a:endParaRPr>
          </a:p>
          <a:p>
            <a:pPr algn="just">
              <a:spcAft>
                <a:spcPts val="0"/>
              </a:spcAft>
            </a:pPr>
            <a:endParaRPr lang="ru-RU" sz="1200" dirty="0" smtClean="0">
              <a:effectLst/>
              <a:latin typeface="Times New Roman"/>
              <a:ea typeface="Times New Roman"/>
            </a:endParaRPr>
          </a:p>
          <a:p>
            <a:pPr algn="just">
              <a:spcAft>
                <a:spcPts val="0"/>
              </a:spcAft>
            </a:pPr>
            <a:endParaRPr lang="ru-RU" sz="1200" dirty="0" smtClean="0">
              <a:latin typeface="Times New Roman"/>
              <a:ea typeface="Times New Roman"/>
            </a:endParaRPr>
          </a:p>
          <a:p>
            <a:pPr algn="just">
              <a:spcAft>
                <a:spcPts val="0"/>
              </a:spcAft>
            </a:pPr>
            <a:endParaRPr lang="ru-RU" sz="1200" dirty="0" smtClean="0">
              <a:effectLst/>
              <a:latin typeface="Times New Roman"/>
              <a:ea typeface="Times New Roman"/>
            </a:endParaRPr>
          </a:p>
          <a:p>
            <a:pPr algn="just">
              <a:spcAft>
                <a:spcPts val="0"/>
              </a:spcAft>
            </a:pPr>
            <a:endParaRPr lang="ru-RU" sz="1200" dirty="0" smtClean="0">
              <a:latin typeface="Times New Roman"/>
              <a:ea typeface="Times New Roman"/>
            </a:endParaRPr>
          </a:p>
          <a:p>
            <a:pPr algn="just">
              <a:spcAft>
                <a:spcPts val="0"/>
              </a:spcAft>
            </a:pPr>
            <a:endParaRPr lang="ru-RU" sz="1200" dirty="0" smtClean="0">
              <a:effectLst/>
              <a:latin typeface="Times New Roman"/>
              <a:ea typeface="Times New Roman"/>
            </a:endParaRPr>
          </a:p>
          <a:p>
            <a:pPr algn="just">
              <a:spcAft>
                <a:spcPts val="0"/>
              </a:spcAft>
            </a:pPr>
            <a:endParaRPr lang="ru-RU" sz="1200" dirty="0" smtClean="0">
              <a:latin typeface="Times New Roman"/>
              <a:ea typeface="Times New Roman"/>
            </a:endParaRPr>
          </a:p>
          <a:p>
            <a:pPr algn="just">
              <a:spcAft>
                <a:spcPts val="0"/>
              </a:spcAft>
            </a:pPr>
            <a:endParaRPr lang="ru-RU" sz="1200" dirty="0" smtClean="0">
              <a:effectLst/>
              <a:latin typeface="Times New Roman"/>
              <a:ea typeface="Times New Roman"/>
            </a:endParaRPr>
          </a:p>
          <a:p>
            <a:pPr algn="just">
              <a:spcAft>
                <a:spcPts val="0"/>
              </a:spcAft>
            </a:pPr>
            <a:endParaRPr lang="ru-RU" sz="1200" dirty="0" smtClean="0">
              <a:latin typeface="Times New Roman"/>
              <a:ea typeface="Times New Roman"/>
            </a:endParaRPr>
          </a:p>
          <a:p>
            <a:pPr algn="just">
              <a:spcAft>
                <a:spcPts val="0"/>
              </a:spcAft>
            </a:pPr>
            <a:endParaRPr lang="ru-RU" sz="1200" dirty="0">
              <a:effectLst/>
              <a:latin typeface="Times New Roman"/>
              <a:ea typeface="Times New Roman"/>
            </a:endParaRPr>
          </a:p>
          <a:p>
            <a:pPr algn="just">
              <a:spcAft>
                <a:spcPts val="0"/>
              </a:spcAft>
            </a:pPr>
            <a:endParaRPr lang="ru-RU" sz="1200" dirty="0" smtClean="0">
              <a:latin typeface="Times New Roman"/>
              <a:ea typeface="Times New Roman"/>
            </a:endParaRPr>
          </a:p>
          <a:p>
            <a:pPr algn="ctr">
              <a:spcAft>
                <a:spcPts val="0"/>
              </a:spcAft>
            </a:pPr>
            <a:r>
              <a:rPr lang="ru-RU" sz="1200" b="1" dirty="0" smtClean="0">
                <a:effectLst/>
                <a:latin typeface="Times New Roman"/>
                <a:ea typeface="Times New Roman"/>
              </a:rPr>
              <a:t>Знай наших!</a:t>
            </a:r>
          </a:p>
          <a:p>
            <a:pPr>
              <a:spcAft>
                <a:spcPts val="0"/>
              </a:spcAft>
            </a:pPr>
            <a:r>
              <a:rPr lang="ru-RU" sz="1200" dirty="0" smtClean="0">
                <a:effectLst/>
                <a:latin typeface="Times New Roman"/>
                <a:ea typeface="Times New Roman"/>
              </a:rPr>
              <a:t>Фоменко Кристина – скромная, тихая девочка. </a:t>
            </a:r>
          </a:p>
          <a:p>
            <a:pPr>
              <a:spcAft>
                <a:spcPts val="0"/>
              </a:spcAft>
            </a:pPr>
            <a:r>
              <a:rPr lang="ru-RU" sz="1200" dirty="0" smtClean="0">
                <a:latin typeface="Times New Roman"/>
                <a:ea typeface="Times New Roman"/>
              </a:rPr>
              <a:t>Никогда бы не подумали, что в этой хрупкой фигурке</a:t>
            </a:r>
          </a:p>
          <a:p>
            <a:pPr>
              <a:spcAft>
                <a:spcPts val="0"/>
              </a:spcAft>
            </a:pPr>
            <a:r>
              <a:rPr lang="ru-RU" sz="1200" dirty="0" smtClean="0">
                <a:latin typeface="Times New Roman"/>
                <a:ea typeface="Times New Roman"/>
              </a:rPr>
              <a:t> столько энергии, силы воли и духа.</a:t>
            </a:r>
          </a:p>
          <a:p>
            <a:pPr>
              <a:spcAft>
                <a:spcPts val="0"/>
              </a:spcAft>
            </a:pPr>
            <a:r>
              <a:rPr lang="ru-RU" sz="1200" dirty="0" smtClean="0">
                <a:effectLst/>
                <a:latin typeface="Times New Roman"/>
                <a:ea typeface="Times New Roman"/>
              </a:rPr>
              <a:t>Кристина занимается в спортивной секции тхэквондо</a:t>
            </a:r>
          </a:p>
          <a:p>
            <a:pPr>
              <a:spcAft>
                <a:spcPts val="0"/>
              </a:spcAft>
            </a:pPr>
            <a:r>
              <a:rPr lang="ru-RU" sz="1200" dirty="0" smtClean="0">
                <a:effectLst/>
                <a:latin typeface="Times New Roman"/>
                <a:ea typeface="Times New Roman"/>
              </a:rPr>
              <a:t> уже более двух лет.</a:t>
            </a:r>
          </a:p>
          <a:p>
            <a:pPr>
              <a:spcAft>
                <a:spcPts val="0"/>
              </a:spcAft>
            </a:pPr>
            <a:r>
              <a:rPr lang="ru-RU" sz="1200" dirty="0" smtClean="0">
                <a:effectLst/>
                <a:latin typeface="Times New Roman"/>
                <a:ea typeface="Times New Roman"/>
              </a:rPr>
              <a:t> Её тренер – Погосян Артур Максимович.</a:t>
            </a:r>
          </a:p>
          <a:p>
            <a:pPr>
              <a:spcAft>
                <a:spcPts val="0"/>
              </a:spcAft>
            </a:pPr>
            <a:r>
              <a:rPr lang="ru-RU" sz="1200" dirty="0" smtClean="0">
                <a:latin typeface="Times New Roman"/>
                <a:ea typeface="Times New Roman"/>
              </a:rPr>
              <a:t>И за столь короткий период наша Кристина стала</a:t>
            </a:r>
          </a:p>
          <a:p>
            <a:pPr>
              <a:spcAft>
                <a:spcPts val="0"/>
              </a:spcAft>
            </a:pPr>
            <a:r>
              <a:rPr lang="ru-RU" sz="1200" dirty="0" smtClean="0">
                <a:latin typeface="Times New Roman"/>
                <a:ea typeface="Times New Roman"/>
              </a:rPr>
              <a:t> обладательницей огромного количества наград!</a:t>
            </a:r>
          </a:p>
          <a:p>
            <a:pPr>
              <a:spcAft>
                <a:spcPts val="0"/>
              </a:spcAft>
            </a:pPr>
            <a:r>
              <a:rPr lang="ru-RU" sz="1200" dirty="0" smtClean="0">
                <a:latin typeface="Times New Roman"/>
                <a:ea typeface="Times New Roman"/>
              </a:rPr>
              <a:t> В её списке 12 грамот и дипломов, 7</a:t>
            </a:r>
            <a:r>
              <a:rPr lang="en-US" sz="1200" dirty="0" smtClean="0">
                <a:latin typeface="Times New Roman"/>
                <a:ea typeface="Times New Roman"/>
              </a:rPr>
              <a:t> </a:t>
            </a:r>
            <a:r>
              <a:rPr lang="ru-RU" sz="1200" dirty="0" smtClean="0">
                <a:latin typeface="Times New Roman"/>
                <a:ea typeface="Times New Roman"/>
              </a:rPr>
              <a:t>медалей, 1 кубок.</a:t>
            </a:r>
          </a:p>
          <a:p>
            <a:pPr>
              <a:spcAft>
                <a:spcPts val="0"/>
              </a:spcAft>
            </a:pPr>
            <a:r>
              <a:rPr lang="ru-RU" sz="1200" dirty="0" smtClean="0">
                <a:latin typeface="Times New Roman"/>
                <a:ea typeface="Times New Roman"/>
              </a:rPr>
              <a:t>Она заняла </a:t>
            </a:r>
            <a:r>
              <a:rPr lang="en-US" sz="1200" dirty="0" smtClean="0">
                <a:latin typeface="Times New Roman"/>
                <a:ea typeface="Times New Roman"/>
              </a:rPr>
              <a:t>I </a:t>
            </a:r>
            <a:r>
              <a:rPr lang="ru-RU" sz="1200" dirty="0" smtClean="0">
                <a:latin typeface="Times New Roman"/>
                <a:ea typeface="Times New Roman"/>
              </a:rPr>
              <a:t>место в первенстве СК «</a:t>
            </a:r>
            <a:r>
              <a:rPr lang="ru-RU" sz="1200" dirty="0" err="1" smtClean="0">
                <a:latin typeface="Times New Roman"/>
                <a:ea typeface="Times New Roman"/>
              </a:rPr>
              <a:t>Грандмастер</a:t>
            </a:r>
            <a:r>
              <a:rPr lang="ru-RU" sz="1200" dirty="0" smtClean="0">
                <a:latin typeface="Times New Roman"/>
                <a:ea typeface="Times New Roman"/>
              </a:rPr>
              <a:t>»,</a:t>
            </a:r>
          </a:p>
          <a:p>
            <a:pPr>
              <a:spcAft>
                <a:spcPts val="0"/>
              </a:spcAft>
            </a:pPr>
            <a:r>
              <a:rPr lang="ru-RU" sz="1200" dirty="0" smtClean="0">
                <a:latin typeface="Times New Roman"/>
                <a:ea typeface="Times New Roman"/>
              </a:rPr>
              <a:t> </a:t>
            </a:r>
            <a:r>
              <a:rPr lang="en-US" sz="1200" dirty="0" smtClean="0">
                <a:latin typeface="Times New Roman"/>
                <a:ea typeface="Times New Roman"/>
              </a:rPr>
              <a:t>II </a:t>
            </a:r>
            <a:r>
              <a:rPr lang="ru-RU" sz="1200" dirty="0" smtClean="0">
                <a:latin typeface="Times New Roman"/>
                <a:ea typeface="Times New Roman"/>
              </a:rPr>
              <a:t>место – в первенстве по Ростовской области и</a:t>
            </a:r>
          </a:p>
          <a:p>
            <a:pPr>
              <a:spcAft>
                <a:spcPts val="0"/>
              </a:spcAft>
            </a:pPr>
            <a:r>
              <a:rPr lang="ru-RU" sz="1200" dirty="0" smtClean="0">
                <a:latin typeface="Times New Roman"/>
                <a:ea typeface="Times New Roman"/>
              </a:rPr>
              <a:t> в первенстве Республики Адыгея, </a:t>
            </a:r>
            <a:r>
              <a:rPr lang="en-US" sz="1200" dirty="0" smtClean="0">
                <a:latin typeface="Times New Roman"/>
                <a:ea typeface="Times New Roman"/>
              </a:rPr>
              <a:t>III </a:t>
            </a:r>
            <a:r>
              <a:rPr lang="ru-RU" sz="1200" dirty="0" smtClean="0">
                <a:latin typeface="Times New Roman"/>
                <a:ea typeface="Times New Roman"/>
              </a:rPr>
              <a:t>место среди </a:t>
            </a:r>
          </a:p>
          <a:p>
            <a:pPr>
              <a:spcAft>
                <a:spcPts val="0"/>
              </a:spcAft>
            </a:pPr>
            <a:r>
              <a:rPr lang="ru-RU" sz="1200" dirty="0" smtClean="0">
                <a:latin typeface="Times New Roman"/>
                <a:ea typeface="Times New Roman"/>
              </a:rPr>
              <a:t>юниоров </a:t>
            </a:r>
            <a:r>
              <a:rPr lang="en-US" sz="1200" dirty="0" smtClean="0">
                <a:latin typeface="Times New Roman"/>
                <a:ea typeface="Times New Roman"/>
              </a:rPr>
              <a:t>XV</a:t>
            </a:r>
            <a:r>
              <a:rPr lang="ru-RU" sz="1200" dirty="0" smtClean="0">
                <a:latin typeface="Times New Roman"/>
                <a:ea typeface="Times New Roman"/>
              </a:rPr>
              <a:t> Минского Рождественского турнира.</a:t>
            </a:r>
          </a:p>
          <a:p>
            <a:pPr>
              <a:spcAft>
                <a:spcPts val="0"/>
              </a:spcAft>
            </a:pPr>
            <a:r>
              <a:rPr lang="ru-RU" sz="1200" dirty="0" smtClean="0">
                <a:latin typeface="Times New Roman"/>
                <a:ea typeface="Times New Roman"/>
              </a:rPr>
              <a:t> Не зря нашей подружке и однокласснице вручён </a:t>
            </a:r>
          </a:p>
          <a:p>
            <a:pPr>
              <a:spcAft>
                <a:spcPts val="0"/>
              </a:spcAft>
            </a:pPr>
            <a:r>
              <a:rPr lang="ru-RU" sz="1200" dirty="0" smtClean="0">
                <a:latin typeface="Times New Roman"/>
                <a:ea typeface="Times New Roman"/>
              </a:rPr>
              <a:t>Кубок «Лучшему спортсмену ДЮСШ «Юность»</a:t>
            </a:r>
          </a:p>
          <a:p>
            <a:pPr>
              <a:spcAft>
                <a:spcPts val="0"/>
              </a:spcAft>
            </a:pPr>
            <a:r>
              <a:rPr lang="ru-RU" sz="1200" dirty="0" smtClean="0">
                <a:latin typeface="Times New Roman"/>
                <a:ea typeface="Times New Roman"/>
              </a:rPr>
              <a:t> г. Аксай» .</a:t>
            </a:r>
          </a:p>
          <a:p>
            <a:pPr>
              <a:spcAft>
                <a:spcPts val="0"/>
              </a:spcAft>
            </a:pPr>
            <a:r>
              <a:rPr lang="ru-RU" sz="1200" dirty="0" smtClean="0">
                <a:effectLst/>
                <a:latin typeface="Times New Roman"/>
                <a:ea typeface="Times New Roman"/>
              </a:rPr>
              <a:t>Сама Кристина нисколько не зазналась. Она</a:t>
            </a:r>
          </a:p>
          <a:p>
            <a:pPr>
              <a:spcAft>
                <a:spcPts val="0"/>
              </a:spcAft>
            </a:pPr>
            <a:r>
              <a:rPr lang="ru-RU" sz="1200" dirty="0" smtClean="0">
                <a:effectLst/>
                <a:latin typeface="Times New Roman"/>
                <a:ea typeface="Times New Roman"/>
              </a:rPr>
              <a:t> по-прежнему скромна и не любит пристального</a:t>
            </a:r>
          </a:p>
          <a:p>
            <a:pPr>
              <a:spcAft>
                <a:spcPts val="0"/>
              </a:spcAft>
            </a:pPr>
            <a:r>
              <a:rPr lang="ru-RU" sz="1200" dirty="0" smtClean="0">
                <a:effectLst/>
                <a:latin typeface="Times New Roman"/>
                <a:ea typeface="Times New Roman"/>
              </a:rPr>
              <a:t> к себе внимания. О себе говорит просто:</a:t>
            </a:r>
          </a:p>
          <a:p>
            <a:pPr>
              <a:spcAft>
                <a:spcPts val="0"/>
              </a:spcAft>
            </a:pPr>
            <a:r>
              <a:rPr lang="ru-RU" sz="1200" dirty="0" smtClean="0">
                <a:effectLst/>
                <a:latin typeface="Times New Roman"/>
                <a:ea typeface="Times New Roman"/>
              </a:rPr>
              <a:t> «Я занимаюсь этим видом спорта потому, что</a:t>
            </a:r>
          </a:p>
          <a:p>
            <a:pPr>
              <a:spcAft>
                <a:spcPts val="0"/>
              </a:spcAft>
            </a:pPr>
            <a:r>
              <a:rPr lang="ru-RU" sz="1200" dirty="0" smtClean="0">
                <a:effectLst/>
                <a:latin typeface="Times New Roman"/>
                <a:ea typeface="Times New Roman"/>
              </a:rPr>
              <a:t> мне это нравится».</a:t>
            </a:r>
          </a:p>
          <a:p>
            <a:pPr>
              <a:spcAft>
                <a:spcPts val="0"/>
              </a:spcAft>
            </a:pPr>
            <a:r>
              <a:rPr lang="ru-RU" sz="1200" dirty="0" smtClean="0">
                <a:latin typeface="Times New Roman"/>
                <a:ea typeface="Times New Roman"/>
              </a:rPr>
              <a:t>Мы верим, что у неё ещё много побед впереди! </a:t>
            </a:r>
          </a:p>
          <a:p>
            <a:pPr>
              <a:spcAft>
                <a:spcPts val="0"/>
              </a:spcAft>
            </a:pPr>
            <a:r>
              <a:rPr lang="ru-RU" sz="1200" dirty="0" smtClean="0">
                <a:latin typeface="Times New Roman"/>
                <a:ea typeface="Times New Roman"/>
              </a:rPr>
              <a:t>И гордимся, что учимся в одном классе!</a:t>
            </a:r>
          </a:p>
          <a:p>
            <a:pPr>
              <a:spcAft>
                <a:spcPts val="0"/>
              </a:spcAft>
            </a:pPr>
            <a:endParaRPr lang="ru-RU" sz="1200" dirty="0" smtClean="0">
              <a:effectLst/>
              <a:latin typeface="Times New Roman"/>
              <a:ea typeface="Times New Roman"/>
            </a:endParaRPr>
          </a:p>
          <a:p>
            <a:pPr>
              <a:spcAft>
                <a:spcPts val="0"/>
              </a:spcAft>
            </a:pPr>
            <a:r>
              <a:rPr lang="ru-RU" sz="1200" dirty="0">
                <a:latin typeface="Times New Roman"/>
                <a:ea typeface="Times New Roman"/>
              </a:rPr>
              <a:t> </a:t>
            </a:r>
            <a:r>
              <a:rPr lang="ru-RU" sz="1200" dirty="0" smtClean="0">
                <a:latin typeface="Times New Roman"/>
                <a:ea typeface="Times New Roman"/>
              </a:rPr>
              <a:t>            </a:t>
            </a:r>
            <a:r>
              <a:rPr lang="ru-RU" sz="1200" dirty="0" err="1" smtClean="0">
                <a:effectLst/>
                <a:latin typeface="Times New Roman"/>
                <a:ea typeface="Times New Roman"/>
              </a:rPr>
              <a:t>Егощенкова</a:t>
            </a:r>
            <a:r>
              <a:rPr lang="ru-RU" sz="1200" dirty="0" smtClean="0">
                <a:effectLst/>
                <a:latin typeface="Times New Roman"/>
                <a:ea typeface="Times New Roman"/>
              </a:rPr>
              <a:t> Оля, </a:t>
            </a:r>
            <a:r>
              <a:rPr lang="ru-RU" sz="1200" smtClean="0">
                <a:latin typeface="Times New Roman"/>
                <a:ea typeface="Times New Roman"/>
              </a:rPr>
              <a:t>Юсупова Саша</a:t>
            </a:r>
            <a:endParaRPr lang="ru-RU" sz="1200" dirty="0">
              <a:latin typeface="Times New Roman"/>
              <a:ea typeface="Times New Roman"/>
            </a:endParaRPr>
          </a:p>
          <a:p>
            <a:pPr algn="r">
              <a:spcAft>
                <a:spcPts val="0"/>
              </a:spcAft>
            </a:pPr>
            <a:endParaRPr lang="ru-RU" sz="1200" dirty="0" smtClean="0">
              <a:latin typeface="Times New Roman"/>
              <a:ea typeface="Times New Roman"/>
            </a:endParaRPr>
          </a:p>
          <a:p>
            <a:pPr algn="ctr">
              <a:spcAft>
                <a:spcPts val="0"/>
              </a:spcAft>
            </a:pPr>
            <a:endParaRPr lang="ru-RU" sz="1200" dirty="0">
              <a:effectLst/>
              <a:latin typeface="Times New Roman"/>
              <a:ea typeface="Times New Roman"/>
            </a:endParaRPr>
          </a:p>
        </p:txBody>
      </p:sp>
      <p:pic>
        <p:nvPicPr>
          <p:cNvPr id="3" name="Picture 4"/>
          <p:cNvPicPr>
            <a:picLocks noChangeAspect="1" noChangeArrowheads="1"/>
          </p:cNvPicPr>
          <p:nvPr/>
        </p:nvPicPr>
        <p:blipFill>
          <a:blip r:embed="rId2" cstate="print">
            <a:lum bright="12000"/>
          </a:blip>
          <a:srcRect/>
          <a:stretch>
            <a:fillRect/>
          </a:stretch>
        </p:blipFill>
        <p:spPr bwMode="auto">
          <a:xfrm>
            <a:off x="521296" y="2504728"/>
            <a:ext cx="3528392" cy="1510662"/>
          </a:xfrm>
          <a:prstGeom prst="rect">
            <a:avLst/>
          </a:prstGeom>
          <a:noFill/>
          <a:ln w="9525">
            <a:solidFill>
              <a:srgbClr val="92D050"/>
            </a:solidFill>
            <a:miter lim="800000"/>
            <a:headEnd/>
            <a:tailEnd/>
          </a:ln>
          <a:effectLst/>
        </p:spPr>
      </p:pic>
      <p:pic>
        <p:nvPicPr>
          <p:cNvPr id="4" name="Picture 6"/>
          <p:cNvPicPr>
            <a:picLocks noChangeAspect="1" noChangeArrowheads="1"/>
          </p:cNvPicPr>
          <p:nvPr/>
        </p:nvPicPr>
        <p:blipFill>
          <a:blip r:embed="rId3" cstate="print"/>
          <a:srcRect/>
          <a:stretch>
            <a:fillRect/>
          </a:stretch>
        </p:blipFill>
        <p:spPr bwMode="auto">
          <a:xfrm>
            <a:off x="4121696" y="2504728"/>
            <a:ext cx="2345697" cy="1512168"/>
          </a:xfrm>
          <a:prstGeom prst="rect">
            <a:avLst/>
          </a:prstGeom>
          <a:noFill/>
          <a:ln w="9525">
            <a:solidFill>
              <a:srgbClr val="92D050"/>
            </a:solidFill>
            <a:miter lim="800000"/>
            <a:headEnd/>
            <a:tailEnd/>
          </a:ln>
          <a:effec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33056" y="4814118"/>
            <a:ext cx="2534337" cy="3714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656" y="272480"/>
            <a:ext cx="6336704" cy="3139321"/>
          </a:xfrm>
          <a:prstGeom prst="rect">
            <a:avLst/>
          </a:prstGeom>
          <a:ln>
            <a:solidFill>
              <a:srgbClr val="92D050"/>
            </a:solidFill>
          </a:ln>
        </p:spPr>
        <p:txBody>
          <a:bodyPr wrap="square">
            <a:spAutoFit/>
          </a:bodyPr>
          <a:lstStyle/>
          <a:p>
            <a:pPr algn="ctr">
              <a:spcAft>
                <a:spcPts val="0"/>
              </a:spcAft>
            </a:pPr>
            <a:r>
              <a:rPr lang="ru-RU" b="1" dirty="0">
                <a:latin typeface="Times New Roman"/>
                <a:ea typeface="Times New Roman"/>
              </a:rPr>
              <a:t>Устами молодёжи.</a:t>
            </a:r>
          </a:p>
          <a:p>
            <a:pPr>
              <a:spcAft>
                <a:spcPts val="0"/>
              </a:spcAft>
            </a:pPr>
            <a:r>
              <a:rPr lang="ru-RU" dirty="0">
                <a:latin typeface="Times New Roman"/>
                <a:ea typeface="Times New Roman"/>
              </a:rPr>
              <a:t>Ни для кого не секрет, что подростки в 13-16 лет наиболее подвержены влиянию окружающих их людей. Многие из нас именно в этом возрасте пробуют первую сигарету, рюмку алкогольного напитка, «таблетку», не желая выделяться из «толпы». Зачастую мы не осознаём, к каким последствиям могут привести эти «пробы». Может быть мои рисунки лишний раз заставят моих сверстников задуматься о том, что здоровье – самая величайшая ценность, дарованная человеку природой.</a:t>
            </a:r>
          </a:p>
          <a:p>
            <a:pPr algn="r">
              <a:spcAft>
                <a:spcPts val="0"/>
              </a:spcAft>
            </a:pPr>
            <a:r>
              <a:rPr lang="ru-RU" dirty="0">
                <a:latin typeface="Times New Roman"/>
                <a:ea typeface="Times New Roman"/>
              </a:rPr>
              <a:t>Лахтин Витя</a:t>
            </a:r>
          </a:p>
        </p:txBody>
      </p:sp>
      <p:sp>
        <p:nvSpPr>
          <p:cNvPr id="3" name="Прямоугольник 1"/>
          <p:cNvSpPr>
            <a:spLocks noChangeArrowheads="1"/>
          </p:cNvSpPr>
          <p:nvPr/>
        </p:nvSpPr>
        <p:spPr bwMode="auto">
          <a:xfrm>
            <a:off x="115888" y="8697913"/>
            <a:ext cx="1800225" cy="1014412"/>
          </a:xfrm>
          <a:prstGeom prst="rect">
            <a:avLst/>
          </a:prstGeom>
          <a:solidFill>
            <a:srgbClr val="E5FFE5"/>
          </a:solidFill>
          <a:ln w="9525">
            <a:solidFill>
              <a:srgbClr val="92D050"/>
            </a:solidFill>
            <a:miter lim="800000"/>
            <a:headEnd/>
            <a:tailEnd/>
          </a:ln>
        </p:spPr>
        <p:txBody>
          <a:bodyPr>
            <a:spAutoFit/>
          </a:bodyPr>
          <a:lstStyle/>
          <a:p>
            <a:pPr algn="ctr"/>
            <a:r>
              <a:rPr lang="ru-RU" sz="1200" b="1">
                <a:solidFill>
                  <a:srgbClr val="663300"/>
                </a:solidFill>
                <a:latin typeface="Times New Roman" pitchFamily="18" charset="0"/>
                <a:cs typeface="Times New Roman" pitchFamily="18" charset="0"/>
              </a:rPr>
              <a:t>«Школьные вести»</a:t>
            </a:r>
          </a:p>
          <a:p>
            <a:pPr algn="ctr"/>
            <a:r>
              <a:rPr lang="ru-RU" sz="1200">
                <a:solidFill>
                  <a:srgbClr val="663300"/>
                </a:solidFill>
                <a:latin typeface="Times New Roman" pitchFamily="18" charset="0"/>
                <a:cs typeface="Times New Roman" pitchFamily="18" charset="0"/>
              </a:rPr>
              <a:t>МБОУ СОШ   </a:t>
            </a:r>
          </a:p>
          <a:p>
            <a:pPr algn="ctr"/>
            <a:r>
              <a:rPr lang="ru-RU" sz="1200">
                <a:solidFill>
                  <a:srgbClr val="663300"/>
                </a:solidFill>
                <a:latin typeface="Times New Roman" pitchFamily="18" charset="0"/>
                <a:cs typeface="Times New Roman" pitchFamily="18" charset="0"/>
              </a:rPr>
              <a:t>х. Верхнеподпольный</a:t>
            </a:r>
          </a:p>
          <a:p>
            <a:pPr algn="ctr"/>
            <a:r>
              <a:rPr lang="ru-RU" sz="1200">
                <a:solidFill>
                  <a:srgbClr val="663300"/>
                </a:solidFill>
                <a:latin typeface="Times New Roman" pitchFamily="18" charset="0"/>
                <a:cs typeface="Times New Roman" pitchFamily="18" charset="0"/>
              </a:rPr>
              <a:t>ул. Школьная, 3</a:t>
            </a:r>
          </a:p>
          <a:p>
            <a:pPr algn="ctr"/>
            <a:r>
              <a:rPr lang="ru-RU" sz="1200">
                <a:solidFill>
                  <a:srgbClr val="663300"/>
                </a:solidFill>
                <a:latin typeface="Times New Roman" pitchFamily="18" charset="0"/>
                <a:cs typeface="Times New Roman" pitchFamily="18" charset="0"/>
              </a:rPr>
              <a:t>Тел 3-46-91</a:t>
            </a:r>
          </a:p>
        </p:txBody>
      </p:sp>
      <p:sp>
        <p:nvSpPr>
          <p:cNvPr id="4" name="Прямоугольник 1"/>
          <p:cNvSpPr>
            <a:spLocks noChangeArrowheads="1"/>
          </p:cNvSpPr>
          <p:nvPr/>
        </p:nvSpPr>
        <p:spPr bwMode="auto">
          <a:xfrm>
            <a:off x="1989138" y="8697913"/>
            <a:ext cx="2232025" cy="1014412"/>
          </a:xfrm>
          <a:prstGeom prst="rect">
            <a:avLst/>
          </a:prstGeom>
          <a:solidFill>
            <a:srgbClr val="E5FFE5"/>
          </a:solidFill>
          <a:ln w="9525">
            <a:solidFill>
              <a:srgbClr val="92D050"/>
            </a:solidFill>
            <a:miter lim="800000"/>
            <a:headEnd/>
            <a:tailEnd/>
          </a:ln>
        </p:spPr>
        <p:txBody>
          <a:bodyPr>
            <a:spAutoFit/>
          </a:bodyPr>
          <a:lstStyle/>
          <a:p>
            <a:pPr algn="ctr"/>
            <a:r>
              <a:rPr lang="ru-RU" sz="1200" b="1">
                <a:solidFill>
                  <a:srgbClr val="663300"/>
                </a:solidFill>
                <a:latin typeface="Times New Roman" pitchFamily="18" charset="0"/>
                <a:cs typeface="Times New Roman" pitchFamily="18" charset="0"/>
              </a:rPr>
              <a:t>Редакционная коллегия:</a:t>
            </a:r>
          </a:p>
          <a:p>
            <a:pPr algn="ctr"/>
            <a:endParaRPr lang="ru-RU" sz="1200">
              <a:solidFill>
                <a:srgbClr val="663300"/>
              </a:solidFill>
              <a:latin typeface="Times New Roman" pitchFamily="18" charset="0"/>
              <a:cs typeface="Times New Roman" pitchFamily="18" charset="0"/>
            </a:endParaRPr>
          </a:p>
          <a:p>
            <a:pPr algn="ctr"/>
            <a:r>
              <a:rPr lang="ru-RU" sz="1200">
                <a:solidFill>
                  <a:srgbClr val="663300"/>
                </a:solidFill>
                <a:latin typeface="Times New Roman" pitchFamily="18" charset="0"/>
                <a:cs typeface="Times New Roman" pitchFamily="18" charset="0"/>
              </a:rPr>
              <a:t>Пресс – центр 11 класса</a:t>
            </a:r>
          </a:p>
          <a:p>
            <a:pPr algn="ctr"/>
            <a:r>
              <a:rPr lang="ru-RU" sz="1200">
                <a:solidFill>
                  <a:srgbClr val="663300"/>
                </a:solidFill>
                <a:latin typeface="Times New Roman" pitchFamily="18" charset="0"/>
                <a:cs typeface="Times New Roman" pitchFamily="18" charset="0"/>
              </a:rPr>
              <a:t>Руководитель: </a:t>
            </a:r>
            <a:r>
              <a:rPr lang="ru-RU" sz="1200" i="1">
                <a:solidFill>
                  <a:srgbClr val="663300"/>
                </a:solidFill>
                <a:latin typeface="Times New Roman" pitchFamily="18" charset="0"/>
                <a:cs typeface="Times New Roman" pitchFamily="18" charset="0"/>
              </a:rPr>
              <a:t>Костенко Т. А.</a:t>
            </a:r>
            <a:r>
              <a:rPr lang="ru-RU" sz="1200">
                <a:solidFill>
                  <a:srgbClr val="663300"/>
                </a:solidFill>
                <a:latin typeface="Times New Roman" pitchFamily="18" charset="0"/>
                <a:cs typeface="Times New Roman" pitchFamily="18" charset="0"/>
              </a:rPr>
              <a:t> – зам. директора по ВР</a:t>
            </a:r>
          </a:p>
        </p:txBody>
      </p:sp>
      <p:sp>
        <p:nvSpPr>
          <p:cNvPr id="5" name="Прямоугольник 1"/>
          <p:cNvSpPr>
            <a:spLocks noChangeArrowheads="1"/>
          </p:cNvSpPr>
          <p:nvPr/>
        </p:nvSpPr>
        <p:spPr bwMode="auto">
          <a:xfrm>
            <a:off x="4365625" y="8697913"/>
            <a:ext cx="2303463" cy="1014412"/>
          </a:xfrm>
          <a:prstGeom prst="rect">
            <a:avLst/>
          </a:prstGeom>
          <a:solidFill>
            <a:srgbClr val="E5FFE5"/>
          </a:solidFill>
          <a:ln w="9525">
            <a:solidFill>
              <a:srgbClr val="92D050"/>
            </a:solidFill>
            <a:miter lim="800000"/>
            <a:headEnd/>
            <a:tailEnd/>
          </a:ln>
        </p:spPr>
        <p:txBody>
          <a:bodyPr>
            <a:spAutoFit/>
          </a:bodyPr>
          <a:lstStyle/>
          <a:p>
            <a:pPr algn="ctr"/>
            <a:r>
              <a:rPr lang="ru-RU" sz="1200" b="1">
                <a:solidFill>
                  <a:srgbClr val="663300"/>
                </a:solidFill>
                <a:latin typeface="Times New Roman" pitchFamily="18" charset="0"/>
                <a:cs typeface="Times New Roman" pitchFamily="18" charset="0"/>
              </a:rPr>
              <a:t>Выпуск отпечатан</a:t>
            </a:r>
          </a:p>
          <a:p>
            <a:pPr algn="ctr"/>
            <a:endParaRPr lang="ru-RU" sz="1200" b="1">
              <a:solidFill>
                <a:srgbClr val="663300"/>
              </a:solidFill>
              <a:latin typeface="Times New Roman" pitchFamily="18" charset="0"/>
              <a:cs typeface="Times New Roman" pitchFamily="18" charset="0"/>
            </a:endParaRPr>
          </a:p>
          <a:p>
            <a:pPr algn="ctr"/>
            <a:r>
              <a:rPr lang="ru-RU" sz="1200">
                <a:solidFill>
                  <a:srgbClr val="663300"/>
                </a:solidFill>
                <a:latin typeface="Times New Roman" pitchFamily="18" charset="0"/>
                <a:cs typeface="Times New Roman" pitchFamily="18" charset="0"/>
              </a:rPr>
              <a:t> ДО «Юный информатик»</a:t>
            </a:r>
          </a:p>
          <a:p>
            <a:pPr algn="ctr"/>
            <a:r>
              <a:rPr lang="ru-RU" sz="1200">
                <a:solidFill>
                  <a:srgbClr val="663300"/>
                </a:solidFill>
                <a:latin typeface="Times New Roman" pitchFamily="18" charset="0"/>
                <a:cs typeface="Times New Roman" pitchFamily="18" charset="0"/>
              </a:rPr>
              <a:t>ДО «Компьютерная графика»</a:t>
            </a:r>
          </a:p>
          <a:p>
            <a:pPr algn="ctr"/>
            <a:r>
              <a:rPr lang="ru-RU" sz="1200">
                <a:solidFill>
                  <a:srgbClr val="663300"/>
                </a:solidFill>
                <a:latin typeface="Times New Roman" pitchFamily="18" charset="0"/>
                <a:cs typeface="Times New Roman" pitchFamily="18" charset="0"/>
              </a:rPr>
              <a:t>Руководитель: </a:t>
            </a:r>
            <a:r>
              <a:rPr lang="ru-RU" sz="1200" i="1">
                <a:solidFill>
                  <a:srgbClr val="663300"/>
                </a:solidFill>
                <a:latin typeface="Times New Roman" pitchFamily="18" charset="0"/>
                <a:cs typeface="Times New Roman" pitchFamily="18" charset="0"/>
              </a:rPr>
              <a:t>Костенко С. М.</a:t>
            </a:r>
          </a:p>
        </p:txBody>
      </p:sp>
      <p:pic>
        <p:nvPicPr>
          <p:cNvPr id="6" name="Picture 8"/>
          <p:cNvPicPr>
            <a:picLocks noChangeAspect="1" noChangeArrowheads="1"/>
          </p:cNvPicPr>
          <p:nvPr/>
        </p:nvPicPr>
        <p:blipFill>
          <a:blip r:embed="rId2" cstate="print"/>
          <a:srcRect/>
          <a:stretch>
            <a:fillRect/>
          </a:stretch>
        </p:blipFill>
        <p:spPr bwMode="auto">
          <a:xfrm>
            <a:off x="549275" y="3513138"/>
            <a:ext cx="2878138" cy="2251075"/>
          </a:xfrm>
          <a:prstGeom prst="rect">
            <a:avLst/>
          </a:prstGeom>
          <a:noFill/>
          <a:ln w="9525">
            <a:solidFill>
              <a:schemeClr val="accent2"/>
            </a:solidFill>
            <a:miter lim="800000"/>
            <a:headEnd/>
            <a:tailEnd/>
          </a:ln>
          <a:effectLst/>
        </p:spPr>
      </p:pic>
      <p:pic>
        <p:nvPicPr>
          <p:cNvPr id="7" name="Picture 9"/>
          <p:cNvPicPr>
            <a:picLocks noChangeAspect="1" noChangeArrowheads="1"/>
          </p:cNvPicPr>
          <p:nvPr/>
        </p:nvPicPr>
        <p:blipFill>
          <a:blip r:embed="rId3" cstate="print"/>
          <a:srcRect/>
          <a:stretch>
            <a:fillRect/>
          </a:stretch>
        </p:blipFill>
        <p:spPr bwMode="auto">
          <a:xfrm>
            <a:off x="549275" y="6032500"/>
            <a:ext cx="2881313" cy="1806575"/>
          </a:xfrm>
          <a:prstGeom prst="rect">
            <a:avLst/>
          </a:prstGeom>
          <a:noFill/>
          <a:ln w="9525">
            <a:solidFill>
              <a:schemeClr val="accent2"/>
            </a:solidFill>
            <a:miter lim="800000"/>
            <a:headEnd/>
            <a:tailEnd/>
          </a:ln>
          <a:effectLst/>
        </p:spPr>
      </p:pic>
      <p:pic>
        <p:nvPicPr>
          <p:cNvPr id="8" name="Picture 10"/>
          <p:cNvPicPr>
            <a:picLocks noChangeAspect="1" noChangeArrowheads="1"/>
          </p:cNvPicPr>
          <p:nvPr/>
        </p:nvPicPr>
        <p:blipFill>
          <a:blip r:embed="rId4" cstate="print"/>
          <a:srcRect/>
          <a:stretch>
            <a:fillRect/>
          </a:stretch>
        </p:blipFill>
        <p:spPr bwMode="auto">
          <a:xfrm>
            <a:off x="3611563" y="3513138"/>
            <a:ext cx="2987675" cy="4319587"/>
          </a:xfrm>
          <a:prstGeom prst="rect">
            <a:avLst/>
          </a:prstGeom>
          <a:noFill/>
          <a:ln w="9525">
            <a:solidFill>
              <a:schemeClr val="accent2"/>
            </a:solidFill>
            <a:miter lim="800000"/>
            <a:headEnd/>
            <a:tailEnd/>
          </a:ln>
          <a:effectLst/>
        </p:spPr>
      </p:pic>
      <p:sp>
        <p:nvSpPr>
          <p:cNvPr id="9" name="Прямоугольник 8"/>
          <p:cNvSpPr/>
          <p:nvPr/>
        </p:nvSpPr>
        <p:spPr>
          <a:xfrm>
            <a:off x="0" y="8193088"/>
            <a:ext cx="6858000" cy="144462"/>
          </a:xfrm>
          <a:prstGeom prst="rect">
            <a:avLst/>
          </a:prstGeom>
          <a:solidFill>
            <a:srgbClr val="CBFDE5"/>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 xmlns:p14="http://schemas.microsoft.com/office/powerpoint/2010/main" val="15961968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2225</Words>
  <Application>Microsoft Office PowerPoint</Application>
  <PresentationFormat>Лист A4 (210x297 мм)</PresentationFormat>
  <Paragraphs>193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Пользователь</cp:lastModifiedBy>
  <cp:revision>49</cp:revision>
  <dcterms:created xsi:type="dcterms:W3CDTF">2011-11-07T15:32:24Z</dcterms:created>
  <dcterms:modified xsi:type="dcterms:W3CDTF">2011-11-16T06:30:07Z</dcterms:modified>
</cp:coreProperties>
</file>